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83" r:id="rId2"/>
    <p:sldId id="311" r:id="rId3"/>
    <p:sldId id="284" r:id="rId4"/>
    <p:sldId id="285" r:id="rId5"/>
    <p:sldId id="303" r:id="rId6"/>
    <p:sldId id="286" r:id="rId7"/>
    <p:sldId id="287" r:id="rId8"/>
    <p:sldId id="312" r:id="rId9"/>
    <p:sldId id="314" r:id="rId10"/>
    <p:sldId id="288" r:id="rId11"/>
    <p:sldId id="304" r:id="rId12"/>
    <p:sldId id="305" r:id="rId13"/>
    <p:sldId id="313" r:id="rId14"/>
    <p:sldId id="289" r:id="rId15"/>
    <p:sldId id="294" r:id="rId16"/>
    <p:sldId id="295" r:id="rId17"/>
    <p:sldId id="296" r:id="rId18"/>
    <p:sldId id="306" r:id="rId19"/>
    <p:sldId id="307" r:id="rId20"/>
    <p:sldId id="308" r:id="rId21"/>
    <p:sldId id="309" r:id="rId22"/>
    <p:sldId id="310" r:id="rId23"/>
    <p:sldId id="290" r:id="rId24"/>
    <p:sldId id="292" r:id="rId25"/>
    <p:sldId id="291" r:id="rId26"/>
    <p:sldId id="293" r:id="rId27"/>
    <p:sldId id="297" r:id="rId28"/>
    <p:sldId id="298" r:id="rId29"/>
    <p:sldId id="299" r:id="rId30"/>
    <p:sldId id="300" r:id="rId31"/>
    <p:sldId id="301" r:id="rId32"/>
    <p:sldId id="302" r:id="rId33"/>
    <p:sldId id="321" r:id="rId34"/>
    <p:sldId id="322" r:id="rId35"/>
    <p:sldId id="315" r:id="rId36"/>
    <p:sldId id="316" r:id="rId37"/>
    <p:sldId id="317" r:id="rId38"/>
    <p:sldId id="318" r:id="rId39"/>
    <p:sldId id="319" r:id="rId40"/>
    <p:sldId id="320"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A622010-70D3-4785-9834-CAD06ADA5E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3FFE479-1EC5-43DA-A084-AA1CDC6EC3B4}" type="slidenum">
              <a:rPr lang="en-US" smtClean="0"/>
              <a:pPr/>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C7A884E-0110-4CA1-8E09-B8A46F8BD82B}" type="slidenum">
              <a:rPr lang="en-US" smtClean="0"/>
              <a:pPr/>
              <a:t>17</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7F0241D-4F64-4B3C-96AA-5501936021EA}" type="slidenum">
              <a:rPr lang="en-US" smtClean="0"/>
              <a:pPr/>
              <a:t>23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E67F06A-BAAC-4CEF-A40B-4D1B3130B4C4}" type="slidenum">
              <a:rPr lang="en-US" smtClean="0"/>
              <a:pPr/>
              <a:t>24</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728179D-D74C-4AE6-95ED-9361B3C7256A}" type="slidenum">
              <a:rPr lang="en-US" smtClean="0"/>
              <a:pPr/>
              <a:t>25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960F4F5-1325-4615-A48D-CE0037954E4F}" type="slidenum">
              <a:rPr lang="en-US" smtClean="0"/>
              <a:pPr/>
              <a:t>26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46B50CF-B332-48A4-870A-D1D4155F96EF}" type="slidenum">
              <a:rPr lang="en-US" smtClean="0"/>
              <a:pPr/>
              <a:t>27</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5A2981C-DA3E-4699-8559-CC51408D37A0}" type="slidenum">
              <a:rPr lang="en-US" smtClean="0"/>
              <a:pPr/>
              <a:t>28</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9BD42490-ED06-442B-AD69-F93880ADD71E}" type="slidenum">
              <a:rPr lang="en-US" smtClean="0"/>
              <a:pPr/>
              <a:t>29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714F911-A9F3-4C72-BA91-AEA89EE3F284}" type="slidenum">
              <a:rPr lang="en-US" smtClean="0"/>
              <a:pPr/>
              <a:t>30</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5D4DAEE-695F-4BDA-AD6E-AA5E4BCB16F7}" type="slidenum">
              <a:rPr lang="en-US" smtClean="0"/>
              <a:pPr/>
              <a:t>31</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C8C53D3-D16B-4E6D-833C-BC97CECDD4D3}" type="slidenum">
              <a:rPr lang="en-US" smtClean="0"/>
              <a:pPr/>
              <a:t>3</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5D4DAEE-695F-4BDA-AD6E-AA5E4BCB16F7}" type="slidenum">
              <a:rPr lang="en-US" smtClean="0"/>
              <a:pPr/>
              <a:t>34</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8402B91-7656-42B0-8848-FC50590AAE2C}" type="slidenum">
              <a:rPr lang="en-US" smtClean="0"/>
              <a:pPr/>
              <a:t>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3745D48-EBAC-44C2-AAEB-9AEF2FCC01C4}" type="slidenum">
              <a:rPr lang="en-US" smtClean="0"/>
              <a:pPr/>
              <a:t>6</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76A3DDA-0D44-4E60-9550-1DBB48B40431}" type="slidenum">
              <a:rPr lang="en-US" smtClean="0"/>
              <a:pPr/>
              <a:t>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752E80F-BD1F-4F31-AF33-3D70CDE0F180}" type="slidenum">
              <a:rPr lang="en-US" smtClean="0"/>
              <a:pPr/>
              <a:t>10</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4C67024-04E0-4F81-9AE2-41A94ACF0085}" type="slidenum">
              <a:rPr lang="en-US" smtClean="0"/>
              <a:pPr/>
              <a:t>14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04D6AD7-C129-47A2-8B18-F4AB1CC4719F}" type="slidenum">
              <a:rPr lang="en-US" smtClean="0"/>
              <a:pPr/>
              <a:t>15</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B59BC8B-1343-4FF0-AB0A-5C6E99B94D91}" type="slidenum">
              <a:rPr lang="en-US" smtClean="0"/>
              <a:pPr/>
              <a:t>16</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AF8FB6-9D4D-45F2-AA0C-0B6ADAE74D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AE9874-C8AF-414B-941E-B22130F6395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BEF3BA-6ECB-450E-BD6F-36301CB2B7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A6B3FF-475A-4938-882F-842EE484C2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2C04B3-7B62-4BC0-9B0F-3B799A3185D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9D22D9-E9AE-474C-8FA9-EC2F784711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96A3470-FB32-4E8E-BCF8-4A197FFD675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82517C-A2F6-4589-BDE4-B93D8D2249E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DD11899-61C1-465A-8324-38E76BA211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C4C98C-6B39-421F-AC5A-3ACDD9F84B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43E9A0-0866-45EE-8581-9840CED0BE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58666B4-07E1-4C4E-833A-5072791137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905000" y="2743200"/>
            <a:ext cx="5954713" cy="1016000"/>
          </a:xfrm>
          <a:prstGeom prst="rect">
            <a:avLst/>
          </a:prstGeom>
          <a:noFill/>
          <a:ln w="9525">
            <a:noFill/>
            <a:miter lim="800000"/>
            <a:headEnd/>
            <a:tailEnd/>
          </a:ln>
        </p:spPr>
        <p:txBody>
          <a:bodyPr wrap="none">
            <a:spAutoFit/>
          </a:bodyPr>
          <a:lstStyle/>
          <a:p>
            <a:r>
              <a:rPr lang="en-IN" sz="6000" b="1">
                <a:solidFill>
                  <a:srgbClr val="FFFF00"/>
                </a:solidFill>
              </a:rPr>
              <a:t>C++ Inheritance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457200" y="1062038"/>
            <a:ext cx="8382000" cy="4524375"/>
          </a:xfrm>
          <a:prstGeom prst="rect">
            <a:avLst/>
          </a:prstGeom>
          <a:noFill/>
          <a:ln w="9525">
            <a:noFill/>
            <a:miter lim="800000"/>
            <a:headEnd/>
            <a:tailEnd/>
          </a:ln>
        </p:spPr>
        <p:txBody>
          <a:bodyPr>
            <a:spAutoFit/>
          </a:bodyPr>
          <a:lstStyle/>
          <a:p>
            <a:endParaRPr lang="en-US" sz="2400" b="1">
              <a:solidFill>
                <a:srgbClr val="FFFF00"/>
              </a:solidFill>
            </a:endParaRPr>
          </a:p>
          <a:p>
            <a:r>
              <a:rPr lang="en-US" sz="2400">
                <a:solidFill>
                  <a:srgbClr val="FFFF00"/>
                </a:solidFill>
              </a:rPr>
              <a:t>General Format for implementing the concept of Inheritance: </a:t>
            </a:r>
            <a:endParaRPr lang="en-IN" sz="2400" b="1">
              <a:solidFill>
                <a:srgbClr val="FFFF00"/>
              </a:solidFill>
            </a:endParaRPr>
          </a:p>
          <a:p>
            <a:pPr algn="ctr"/>
            <a:endParaRPr lang="en-US" b="1" i="1">
              <a:solidFill>
                <a:srgbClr val="FFFF00"/>
              </a:solidFill>
            </a:endParaRPr>
          </a:p>
          <a:p>
            <a:pPr algn="ctr"/>
            <a:r>
              <a:rPr lang="en-US" sz="2400" b="1" i="1">
                <a:solidFill>
                  <a:srgbClr val="FFFF00"/>
                </a:solidFill>
              </a:rPr>
              <a:t>class derived_classname: access specifier baseclassname </a:t>
            </a:r>
            <a:endParaRPr lang="en-IN" sz="2400">
              <a:solidFill>
                <a:srgbClr val="FFFF00"/>
              </a:solidFill>
            </a:endParaRPr>
          </a:p>
          <a:p>
            <a:endParaRPr lang="en-US" sz="1600">
              <a:solidFill>
                <a:srgbClr val="FFFF00"/>
              </a:solidFill>
            </a:endParaRPr>
          </a:p>
          <a:p>
            <a:r>
              <a:rPr lang="en-US" sz="2400">
                <a:solidFill>
                  <a:srgbClr val="FFFF00"/>
                </a:solidFill>
              </a:rPr>
              <a:t>For example, if the </a:t>
            </a:r>
            <a:r>
              <a:rPr lang="en-US" sz="2400" i="1">
                <a:solidFill>
                  <a:srgbClr val="FFFF00"/>
                </a:solidFill>
              </a:rPr>
              <a:t>base</a:t>
            </a:r>
            <a:r>
              <a:rPr lang="en-US" sz="2400">
                <a:solidFill>
                  <a:srgbClr val="FFFF00"/>
                </a:solidFill>
              </a:rPr>
              <a:t> class is </a:t>
            </a:r>
            <a:r>
              <a:rPr lang="en-US" sz="2400" i="1">
                <a:solidFill>
                  <a:srgbClr val="FFFF00"/>
                </a:solidFill>
              </a:rPr>
              <a:t>MyClass</a:t>
            </a:r>
            <a:r>
              <a:rPr lang="en-US" sz="2400">
                <a:solidFill>
                  <a:srgbClr val="FFFF00"/>
                </a:solidFill>
              </a:rPr>
              <a:t> and the derived class is sample it is specified as: </a:t>
            </a:r>
          </a:p>
          <a:p>
            <a:endParaRPr lang="en-IN">
              <a:solidFill>
                <a:srgbClr val="FFFF00"/>
              </a:solidFill>
            </a:endParaRPr>
          </a:p>
          <a:p>
            <a:pPr algn="ctr"/>
            <a:r>
              <a:rPr lang="en-US" sz="2400">
                <a:solidFill>
                  <a:srgbClr val="FFFF00"/>
                </a:solidFill>
              </a:rPr>
              <a:t> </a:t>
            </a:r>
            <a:r>
              <a:rPr lang="en-US" sz="2400" b="1">
                <a:solidFill>
                  <a:srgbClr val="FFFF00"/>
                </a:solidFill>
              </a:rPr>
              <a:t>class sample: public MyClass </a:t>
            </a:r>
          </a:p>
          <a:p>
            <a:endParaRPr lang="en-IN" sz="2000">
              <a:solidFill>
                <a:srgbClr val="FFFF00"/>
              </a:solidFill>
            </a:endParaRPr>
          </a:p>
          <a:p>
            <a:r>
              <a:rPr lang="en-US" sz="2400">
                <a:solidFill>
                  <a:srgbClr val="FFFF00"/>
                </a:solidFill>
              </a:rPr>
              <a:t>The above makes sample have access to both </a:t>
            </a:r>
            <a:r>
              <a:rPr lang="en-US" sz="2400" i="1">
                <a:solidFill>
                  <a:srgbClr val="FFFF00"/>
                </a:solidFill>
              </a:rPr>
              <a:t>public</a:t>
            </a:r>
            <a:r>
              <a:rPr lang="en-US" sz="2400">
                <a:solidFill>
                  <a:srgbClr val="FFFF00"/>
                </a:solidFill>
              </a:rPr>
              <a:t> and </a:t>
            </a:r>
            <a:r>
              <a:rPr lang="en-US" sz="2400" i="1">
                <a:solidFill>
                  <a:srgbClr val="FFFF00"/>
                </a:solidFill>
              </a:rPr>
              <a:t>protected</a:t>
            </a:r>
            <a:r>
              <a:rPr lang="en-US" sz="2400">
                <a:solidFill>
                  <a:srgbClr val="FFFF00"/>
                </a:solidFill>
              </a:rPr>
              <a:t> variables of base class </a:t>
            </a:r>
            <a:r>
              <a:rPr lang="en-US" sz="2400" i="1">
                <a:solidFill>
                  <a:srgbClr val="FFFF00"/>
                </a:solidFill>
              </a:rPr>
              <a:t>MyClass</a:t>
            </a:r>
            <a:r>
              <a:rPr lang="en-US" sz="2400">
                <a:solidFill>
                  <a:srgbClr val="FFFF00"/>
                </a:solidFill>
              </a:rPr>
              <a:t> </a:t>
            </a:r>
            <a:endParaRPr lang="en-IN" sz="2400">
              <a:solidFill>
                <a:srgbClr val="FFFF00"/>
              </a:solidFill>
            </a:endParaRPr>
          </a:p>
        </p:txBody>
      </p:sp>
      <p:sp>
        <p:nvSpPr>
          <p:cNvPr id="8195" name="Rectangle 4"/>
          <p:cNvSpPr>
            <a:spLocks noChangeArrowheads="1"/>
          </p:cNvSpPr>
          <p:nvPr/>
        </p:nvSpPr>
        <p:spPr bwMode="auto">
          <a:xfrm>
            <a:off x="2590800" y="228600"/>
            <a:ext cx="3646488" cy="646113"/>
          </a:xfrm>
          <a:prstGeom prst="rect">
            <a:avLst/>
          </a:prstGeom>
          <a:noFill/>
          <a:ln w="9525">
            <a:noFill/>
            <a:miter lim="800000"/>
            <a:headEnd/>
            <a:tailEnd/>
          </a:ln>
        </p:spPr>
        <p:txBody>
          <a:bodyPr wrap="none">
            <a:spAutoFit/>
          </a:bodyPr>
          <a:lstStyle/>
          <a:p>
            <a:r>
              <a:rPr lang="en-IN" sz="3600" b="1">
                <a:solidFill>
                  <a:srgbClr val="FFFF00"/>
                </a:solidFill>
              </a:rPr>
              <a:t>C++ Inheritance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bg1"/>
                </a:solidFill>
              </a:rPr>
              <a:t>Inheritance – Terminology and Notation in C++</a:t>
            </a:r>
            <a:endParaRPr lang="en-US" dirty="0">
              <a:solidFill>
                <a:schemeClr val="bg1"/>
              </a:solidFill>
            </a:endParaRPr>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pPr>
              <a:lnSpc>
                <a:spcPct val="85000"/>
              </a:lnSpc>
            </a:pPr>
            <a:r>
              <a:rPr lang="en-US" altLang="en-US" sz="2800" u="sng" dirty="0" smtClean="0">
                <a:solidFill>
                  <a:schemeClr val="bg1"/>
                </a:solidFill>
              </a:rPr>
              <a:t>Base</a:t>
            </a:r>
            <a:r>
              <a:rPr lang="en-US" altLang="en-US" sz="2800" dirty="0" smtClean="0">
                <a:solidFill>
                  <a:schemeClr val="bg1"/>
                </a:solidFill>
              </a:rPr>
              <a:t> class (or parent) – inherited from</a:t>
            </a:r>
          </a:p>
          <a:p>
            <a:pPr>
              <a:lnSpc>
                <a:spcPct val="85000"/>
              </a:lnSpc>
            </a:pPr>
            <a:r>
              <a:rPr lang="en-US" altLang="en-US" sz="2800" u="sng" dirty="0" smtClean="0">
                <a:solidFill>
                  <a:schemeClr val="bg1"/>
                </a:solidFill>
              </a:rPr>
              <a:t>Derived</a:t>
            </a:r>
            <a:r>
              <a:rPr lang="en-US" altLang="en-US" sz="2800" dirty="0" smtClean="0">
                <a:solidFill>
                  <a:schemeClr val="bg1"/>
                </a:solidFill>
              </a:rPr>
              <a:t> class (or child) – inherits from the base class</a:t>
            </a:r>
          </a:p>
          <a:p>
            <a:pPr>
              <a:lnSpc>
                <a:spcPct val="85000"/>
              </a:lnSpc>
            </a:pPr>
            <a:r>
              <a:rPr lang="en-US" altLang="en-US" sz="2800" dirty="0" smtClean="0">
                <a:solidFill>
                  <a:schemeClr val="bg1"/>
                </a:solidFill>
              </a:rPr>
              <a:t>Notation:</a:t>
            </a:r>
          </a:p>
          <a:p>
            <a:pPr lvl="1">
              <a:buFontTx/>
              <a:buNone/>
            </a:pPr>
            <a:r>
              <a:rPr lang="en-US" altLang="en-US" sz="2400" dirty="0" smtClean="0">
                <a:solidFill>
                  <a:schemeClr val="bg1"/>
                </a:solidFill>
                <a:latin typeface="Courier New" pitchFamily="112" charset="0"/>
              </a:rPr>
              <a:t>	class Student 	      // base class</a:t>
            </a:r>
          </a:p>
          <a:p>
            <a:pPr lvl="1">
              <a:buFontTx/>
              <a:buNone/>
            </a:pPr>
            <a:r>
              <a:rPr lang="en-US" altLang="en-US" sz="2400" dirty="0" smtClean="0">
                <a:solidFill>
                  <a:schemeClr val="bg1"/>
                </a:solidFill>
                <a:latin typeface="Courier New" pitchFamily="112" charset="0"/>
              </a:rPr>
              <a:t>	{</a:t>
            </a:r>
          </a:p>
          <a:p>
            <a:pPr lvl="1">
              <a:buFontTx/>
              <a:buNone/>
            </a:pPr>
            <a:r>
              <a:rPr lang="en-US" altLang="en-US" sz="2400" dirty="0" smtClean="0">
                <a:solidFill>
                  <a:schemeClr val="bg1"/>
                </a:solidFill>
                <a:latin typeface="Courier New" pitchFamily="112" charset="0"/>
              </a:rPr>
              <a:t>		. . .</a:t>
            </a:r>
          </a:p>
          <a:p>
            <a:pPr lvl="1">
              <a:buFontTx/>
              <a:buNone/>
            </a:pPr>
            <a:r>
              <a:rPr lang="en-US" altLang="en-US" sz="2400" dirty="0" smtClean="0">
                <a:solidFill>
                  <a:schemeClr val="bg1"/>
                </a:solidFill>
                <a:latin typeface="Courier New" pitchFamily="112" charset="0"/>
              </a:rPr>
              <a:t>	};</a:t>
            </a:r>
          </a:p>
          <a:p>
            <a:pPr lvl="1">
              <a:buFontTx/>
              <a:buNone/>
            </a:pPr>
            <a:r>
              <a:rPr lang="en-US" altLang="en-US" sz="2400" dirty="0" smtClean="0">
                <a:solidFill>
                  <a:schemeClr val="bg1"/>
                </a:solidFill>
                <a:latin typeface="Courier New" pitchFamily="112" charset="0"/>
              </a:rPr>
              <a:t>	class </a:t>
            </a:r>
            <a:r>
              <a:rPr lang="en-US" altLang="en-US" sz="2400" dirty="0" err="1" smtClean="0">
                <a:solidFill>
                  <a:schemeClr val="bg1"/>
                </a:solidFill>
                <a:latin typeface="Courier New" pitchFamily="112" charset="0"/>
              </a:rPr>
              <a:t>UnderGrad</a:t>
            </a:r>
            <a:r>
              <a:rPr lang="en-US" altLang="en-US" sz="2400" dirty="0" smtClean="0">
                <a:solidFill>
                  <a:schemeClr val="bg1"/>
                </a:solidFill>
                <a:latin typeface="Courier New" pitchFamily="112" charset="0"/>
              </a:rPr>
              <a:t> : public student </a:t>
            </a:r>
          </a:p>
          <a:p>
            <a:pPr lvl="1">
              <a:buFontTx/>
              <a:buNone/>
            </a:pPr>
            <a:r>
              <a:rPr lang="en-US" altLang="en-US" sz="2400" dirty="0" smtClean="0">
                <a:solidFill>
                  <a:schemeClr val="bg1"/>
                </a:solidFill>
                <a:latin typeface="Courier New" pitchFamily="112" charset="0"/>
              </a:rPr>
              <a:t>	{					// derived class</a:t>
            </a:r>
          </a:p>
          <a:p>
            <a:pPr lvl="1">
              <a:buFontTx/>
              <a:buNone/>
            </a:pPr>
            <a:r>
              <a:rPr lang="en-US" altLang="en-US" sz="2400" dirty="0" smtClean="0">
                <a:solidFill>
                  <a:schemeClr val="bg1"/>
                </a:solidFill>
                <a:latin typeface="Courier New" pitchFamily="112" charset="0"/>
              </a:rPr>
              <a:t>		. . .</a:t>
            </a:r>
          </a:p>
          <a:p>
            <a:pPr lvl="1">
              <a:buFontTx/>
              <a:buNone/>
            </a:pPr>
            <a:r>
              <a:rPr lang="en-US" altLang="en-US" sz="2400" dirty="0" smtClean="0">
                <a:solidFill>
                  <a:schemeClr val="bg1"/>
                </a:solidFill>
                <a:latin typeface="Courier New" pitchFamily="112" charset="0"/>
              </a:rPr>
              <a:t>	};</a:t>
            </a:r>
          </a:p>
          <a:p>
            <a:endParaRPr lang="en-US" dirty="0">
              <a:solidFill>
                <a:schemeClr val="bg1"/>
              </a:solidFill>
            </a:endParaRPr>
          </a:p>
        </p:txBody>
      </p:sp>
      <p:sp>
        <p:nvSpPr>
          <p:cNvPr id="5" name="Slide Number Placeholder 4"/>
          <p:cNvSpPr>
            <a:spLocks noGrp="1"/>
          </p:cNvSpPr>
          <p:nvPr>
            <p:ph type="sldNum" sz="quarter" idx="12"/>
          </p:nvPr>
        </p:nvSpPr>
        <p:spPr/>
        <p:txBody>
          <a:bodyPr/>
          <a:lstStyle/>
          <a:p>
            <a:fld id="{1FFC834F-BCAD-4C47-9DE1-3D1137B00E0E}" type="slidenum">
              <a:rPr lang="en-US" smtClean="0"/>
              <a:pPr/>
              <a:t>11</a:t>
            </a:fld>
            <a:endParaRPr lang="en-US"/>
          </a:p>
        </p:txBody>
      </p:sp>
    </p:spTree>
    <p:extLst>
      <p:ext uri="{BB962C8B-B14F-4D97-AF65-F5344CB8AC3E}">
        <p14:creationId xmlns="" xmlns:p14="http://schemas.microsoft.com/office/powerpoint/2010/main" val="1819906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1"/>
                </a:solidFill>
              </a:rPr>
              <a:t>Back to the ‘is a’ Relationship</a:t>
            </a:r>
            <a:endParaRPr lang="en-US" dirty="0">
              <a:solidFill>
                <a:schemeClr val="bg1"/>
              </a:solidFill>
            </a:endParaRPr>
          </a:p>
        </p:txBody>
      </p:sp>
      <p:sp>
        <p:nvSpPr>
          <p:cNvPr id="3" name="Content Placeholder 2"/>
          <p:cNvSpPr>
            <a:spLocks noGrp="1"/>
          </p:cNvSpPr>
          <p:nvPr>
            <p:ph idx="1"/>
          </p:nvPr>
        </p:nvSpPr>
        <p:spPr/>
        <p:txBody>
          <a:bodyPr>
            <a:normAutofit/>
          </a:bodyPr>
          <a:lstStyle/>
          <a:p>
            <a:pPr>
              <a:lnSpc>
                <a:spcPct val="90000"/>
              </a:lnSpc>
              <a:spcBef>
                <a:spcPct val="50000"/>
              </a:spcBef>
            </a:pPr>
            <a:r>
              <a:rPr lang="en-US" altLang="en-US" dirty="0" smtClean="0">
                <a:solidFill>
                  <a:schemeClr val="bg1"/>
                </a:solidFill>
              </a:rPr>
              <a:t>An object of a derived class 'is a(n)' object of the base class</a:t>
            </a:r>
          </a:p>
          <a:p>
            <a:pPr>
              <a:lnSpc>
                <a:spcPct val="90000"/>
              </a:lnSpc>
              <a:spcBef>
                <a:spcPct val="50000"/>
              </a:spcBef>
            </a:pPr>
            <a:r>
              <a:rPr lang="en-US" altLang="en-US" dirty="0" smtClean="0">
                <a:solidFill>
                  <a:schemeClr val="bg1"/>
                </a:solidFill>
              </a:rPr>
              <a:t>Example: </a:t>
            </a:r>
          </a:p>
          <a:p>
            <a:pPr lvl="1">
              <a:lnSpc>
                <a:spcPct val="90000"/>
              </a:lnSpc>
              <a:spcBef>
                <a:spcPct val="50000"/>
              </a:spcBef>
            </a:pPr>
            <a:r>
              <a:rPr lang="en-US" altLang="en-US" dirty="0" smtClean="0">
                <a:solidFill>
                  <a:schemeClr val="bg1"/>
                </a:solidFill>
              </a:rPr>
              <a:t>an </a:t>
            </a:r>
            <a:r>
              <a:rPr lang="en-US" altLang="en-US" dirty="0" err="1" smtClean="0">
                <a:solidFill>
                  <a:schemeClr val="bg1"/>
                </a:solidFill>
                <a:latin typeface="Courier New" pitchFamily="112" charset="0"/>
              </a:rPr>
              <a:t>UnderGrad</a:t>
            </a:r>
            <a:r>
              <a:rPr lang="en-US" altLang="en-US" dirty="0" smtClean="0">
                <a:solidFill>
                  <a:schemeClr val="bg1"/>
                </a:solidFill>
              </a:rPr>
              <a:t> is a </a:t>
            </a:r>
            <a:r>
              <a:rPr lang="en-US" altLang="en-US" dirty="0" smtClean="0">
                <a:solidFill>
                  <a:schemeClr val="bg1"/>
                </a:solidFill>
                <a:latin typeface="Courier New" pitchFamily="112" charset="0"/>
              </a:rPr>
              <a:t>Student</a:t>
            </a:r>
          </a:p>
          <a:p>
            <a:pPr lvl="1">
              <a:lnSpc>
                <a:spcPct val="90000"/>
              </a:lnSpc>
              <a:spcBef>
                <a:spcPct val="50000"/>
              </a:spcBef>
            </a:pPr>
            <a:r>
              <a:rPr lang="en-US" altLang="en-US" dirty="0" smtClean="0">
                <a:solidFill>
                  <a:schemeClr val="bg1"/>
                </a:solidFill>
              </a:rPr>
              <a:t>a </a:t>
            </a:r>
            <a:r>
              <a:rPr lang="en-US" altLang="en-US" dirty="0" smtClean="0">
                <a:solidFill>
                  <a:schemeClr val="bg1"/>
                </a:solidFill>
                <a:latin typeface="Courier New" pitchFamily="112" charset="0"/>
              </a:rPr>
              <a:t>Mammal</a:t>
            </a:r>
            <a:r>
              <a:rPr lang="en-US" altLang="en-US" dirty="0" smtClean="0">
                <a:solidFill>
                  <a:schemeClr val="bg1"/>
                </a:solidFill>
              </a:rPr>
              <a:t> is an </a:t>
            </a:r>
            <a:r>
              <a:rPr lang="en-US" altLang="en-US" dirty="0" smtClean="0">
                <a:solidFill>
                  <a:schemeClr val="bg1"/>
                </a:solidFill>
                <a:latin typeface="Courier New" pitchFamily="112" charset="0"/>
              </a:rPr>
              <a:t>Animal</a:t>
            </a:r>
          </a:p>
          <a:p>
            <a:pPr>
              <a:lnSpc>
                <a:spcPct val="90000"/>
              </a:lnSpc>
              <a:spcBef>
                <a:spcPct val="50000"/>
              </a:spcBef>
            </a:pPr>
            <a:r>
              <a:rPr lang="en-US" altLang="en-US" dirty="0" smtClean="0">
                <a:solidFill>
                  <a:schemeClr val="bg1"/>
                </a:solidFill>
              </a:rPr>
              <a:t>A derived object has </a:t>
            </a:r>
            <a:r>
              <a:rPr lang="en-US" altLang="en-US" b="1" dirty="0" smtClean="0">
                <a:solidFill>
                  <a:schemeClr val="bg1"/>
                </a:solidFill>
              </a:rPr>
              <a:t>all</a:t>
            </a:r>
            <a:r>
              <a:rPr lang="en-US" altLang="en-US" dirty="0" smtClean="0">
                <a:solidFill>
                  <a:schemeClr val="bg1"/>
                </a:solidFill>
              </a:rPr>
              <a:t> of the characteristics of the base class</a:t>
            </a:r>
          </a:p>
        </p:txBody>
      </p:sp>
      <p:sp>
        <p:nvSpPr>
          <p:cNvPr id="5" name="Slide Number Placeholder 4"/>
          <p:cNvSpPr>
            <a:spLocks noGrp="1"/>
          </p:cNvSpPr>
          <p:nvPr>
            <p:ph type="sldNum" sz="quarter" idx="12"/>
          </p:nvPr>
        </p:nvSpPr>
        <p:spPr/>
        <p:txBody>
          <a:bodyPr/>
          <a:lstStyle/>
          <a:p>
            <a:fld id="{1FFC834F-BCAD-4C47-9DE1-3D1137B00E0E}" type="slidenum">
              <a:rPr lang="en-US" smtClean="0"/>
              <a:pPr/>
              <a:t>12</a:t>
            </a:fld>
            <a:endParaRPr lang="en-US"/>
          </a:p>
        </p:txBody>
      </p:sp>
    </p:spTree>
    <p:extLst>
      <p:ext uri="{BB962C8B-B14F-4D97-AF65-F5344CB8AC3E}">
        <p14:creationId xmlns="" xmlns:p14="http://schemas.microsoft.com/office/powerpoint/2010/main" val="4229172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295400"/>
            <a:ext cx="7772400" cy="1143000"/>
          </a:xfrm>
        </p:spPr>
        <p:txBody>
          <a:bodyPr/>
          <a:lstStyle/>
          <a:p>
            <a:r>
              <a:rPr lang="en-US">
                <a:solidFill>
                  <a:schemeClr val="bg1"/>
                </a:solidFill>
                <a:cs typeface="Times New Roman" pitchFamily="18" charset="0"/>
              </a:rPr>
              <a:t>Inheritance and accessibility</a:t>
            </a:r>
            <a:endParaRPr lang="en-US">
              <a:solidFill>
                <a:schemeClr val="bg1"/>
              </a:solidFill>
              <a:latin typeface="Courier New" pitchFamily="49" charset="0"/>
              <a:cs typeface="Courier New" pitchFamily="49" charset="0"/>
            </a:endParaRPr>
          </a:p>
        </p:txBody>
      </p:sp>
      <p:sp>
        <p:nvSpPr>
          <p:cNvPr id="10243" name="Rectangle 3"/>
          <p:cNvSpPr>
            <a:spLocks noGrp="1" noChangeArrowheads="1"/>
          </p:cNvSpPr>
          <p:nvPr>
            <p:ph type="body" idx="1"/>
          </p:nvPr>
        </p:nvSpPr>
        <p:spPr>
          <a:xfrm>
            <a:off x="685800" y="2819400"/>
            <a:ext cx="7772400" cy="3276600"/>
          </a:xfrm>
        </p:spPr>
        <p:txBody>
          <a:bodyPr/>
          <a:lstStyle/>
          <a:p>
            <a:r>
              <a:rPr lang="en-US" dirty="0">
                <a:solidFill>
                  <a:schemeClr val="bg1"/>
                </a:solidFill>
                <a:cs typeface="Times New Roman" pitchFamily="18" charset="0"/>
              </a:rPr>
              <a:t>A class inherits the </a:t>
            </a:r>
            <a:r>
              <a:rPr lang="en-US" i="1" u="sng" dirty="0">
                <a:solidFill>
                  <a:schemeClr val="bg1"/>
                </a:solidFill>
                <a:cs typeface="Times New Roman" pitchFamily="18" charset="0"/>
              </a:rPr>
              <a:t>behavior</a:t>
            </a:r>
            <a:r>
              <a:rPr lang="en-US" dirty="0">
                <a:solidFill>
                  <a:schemeClr val="bg1"/>
                </a:solidFill>
                <a:cs typeface="Times New Roman" pitchFamily="18" charset="0"/>
              </a:rPr>
              <a:t> of another class and enhances it in some way</a:t>
            </a:r>
            <a:endParaRPr lang="en-US" dirty="0">
              <a:solidFill>
                <a:schemeClr val="bg1"/>
              </a:solidFill>
              <a:latin typeface="Courier New" pitchFamily="49" charset="0"/>
              <a:cs typeface="Courier New" pitchFamily="49" charset="0"/>
            </a:endParaRPr>
          </a:p>
          <a:p>
            <a:r>
              <a:rPr lang="en-US" dirty="0">
                <a:solidFill>
                  <a:schemeClr val="bg1"/>
                </a:solidFill>
                <a:cs typeface="Times New Roman" pitchFamily="18" charset="0"/>
              </a:rPr>
              <a:t>Inheritance </a:t>
            </a:r>
            <a:r>
              <a:rPr lang="en-US" i="1" u="sng" dirty="0">
                <a:solidFill>
                  <a:schemeClr val="bg1"/>
                </a:solidFill>
                <a:cs typeface="Times New Roman" pitchFamily="18" charset="0"/>
              </a:rPr>
              <a:t>does not</a:t>
            </a:r>
            <a:r>
              <a:rPr lang="en-US" dirty="0">
                <a:solidFill>
                  <a:schemeClr val="bg1"/>
                </a:solidFill>
                <a:cs typeface="Times New Roman" pitchFamily="18" charset="0"/>
              </a:rPr>
              <a:t> mean inheriting access to another class’ </a:t>
            </a:r>
            <a:r>
              <a:rPr lang="en-US" dirty="0">
                <a:solidFill>
                  <a:schemeClr val="bg1"/>
                </a:solidFill>
                <a:ea typeface="MS Mincho" charset="-128"/>
              </a:rPr>
              <a:t>private members</a:t>
            </a:r>
            <a:r>
              <a:rPr lang="en-US" dirty="0">
                <a:solidFill>
                  <a:schemeClr val="bg1"/>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457200" y="1062038"/>
            <a:ext cx="8382000" cy="5262562"/>
          </a:xfrm>
          <a:prstGeom prst="rect">
            <a:avLst/>
          </a:prstGeom>
          <a:noFill/>
          <a:ln w="9525">
            <a:noFill/>
            <a:miter lim="800000"/>
            <a:headEnd/>
            <a:tailEnd/>
          </a:ln>
        </p:spPr>
        <p:txBody>
          <a:bodyPr>
            <a:spAutoFit/>
          </a:bodyPr>
          <a:lstStyle/>
          <a:p>
            <a:pPr algn="ctr"/>
            <a:r>
              <a:rPr lang="en-US" sz="2400" b="1" dirty="0">
                <a:solidFill>
                  <a:srgbClr val="FFFF00"/>
                </a:solidFill>
              </a:rPr>
              <a:t>Reminder about public, private and protected access </a:t>
            </a:r>
            <a:r>
              <a:rPr lang="en-US" sz="2400" b="1" dirty="0" err="1">
                <a:solidFill>
                  <a:srgbClr val="FFFF00"/>
                </a:solidFill>
              </a:rPr>
              <a:t>specifiers</a:t>
            </a:r>
            <a:r>
              <a:rPr lang="en-US" sz="2400" b="1" dirty="0">
                <a:solidFill>
                  <a:srgbClr val="FFFF00"/>
                </a:solidFill>
              </a:rPr>
              <a:t>: </a:t>
            </a:r>
          </a:p>
          <a:p>
            <a:endParaRPr lang="en-IN" sz="2400" dirty="0">
              <a:solidFill>
                <a:srgbClr val="FFFF00"/>
              </a:solidFill>
            </a:endParaRPr>
          </a:p>
          <a:p>
            <a:pPr algn="just"/>
            <a:r>
              <a:rPr lang="en-US" sz="2400" dirty="0">
                <a:solidFill>
                  <a:srgbClr val="FFFF00"/>
                </a:solidFill>
              </a:rPr>
              <a:t>1 If a member or variables defined in a class is private, then they are accessible by members of the same class only and cannot be accessed from outside the class. </a:t>
            </a:r>
          </a:p>
          <a:p>
            <a:pPr algn="just"/>
            <a:endParaRPr lang="en-IN" sz="2400" dirty="0">
              <a:solidFill>
                <a:srgbClr val="FFFF00"/>
              </a:solidFill>
            </a:endParaRPr>
          </a:p>
          <a:p>
            <a:pPr algn="just"/>
            <a:r>
              <a:rPr lang="en-US" sz="2400" dirty="0">
                <a:solidFill>
                  <a:srgbClr val="FFFF00"/>
                </a:solidFill>
              </a:rPr>
              <a:t>2 Public members and variables are accessible from outside the class. </a:t>
            </a:r>
          </a:p>
          <a:p>
            <a:pPr algn="just"/>
            <a:endParaRPr lang="en-IN" sz="2400" dirty="0">
              <a:solidFill>
                <a:srgbClr val="FFFF00"/>
              </a:solidFill>
            </a:endParaRPr>
          </a:p>
          <a:p>
            <a:pPr algn="just"/>
            <a:r>
              <a:rPr lang="en-US" sz="2400" dirty="0">
                <a:solidFill>
                  <a:srgbClr val="FFFF00"/>
                </a:solidFill>
              </a:rPr>
              <a:t>3 Protected access </a:t>
            </a:r>
            <a:r>
              <a:rPr lang="en-US" sz="2400" dirty="0" err="1">
                <a:solidFill>
                  <a:srgbClr val="FFFF00"/>
                </a:solidFill>
              </a:rPr>
              <a:t>specifier</a:t>
            </a:r>
            <a:r>
              <a:rPr lang="en-US" sz="2400" dirty="0">
                <a:solidFill>
                  <a:srgbClr val="FFFF00"/>
                </a:solidFill>
              </a:rPr>
              <a:t> is a stage between private and public. If a member functions or variables defined in a class are protected, then they cannot be accessed from outside the class but can be accessed from the derived class. </a:t>
            </a:r>
            <a:endParaRPr lang="en-IN" sz="2400" dirty="0">
              <a:solidFill>
                <a:srgbClr val="FFFF00"/>
              </a:solidFill>
            </a:endParaRPr>
          </a:p>
        </p:txBody>
      </p:sp>
      <p:sp>
        <p:nvSpPr>
          <p:cNvPr id="9219" name="Rectangle 4"/>
          <p:cNvSpPr>
            <a:spLocks noChangeArrowheads="1"/>
          </p:cNvSpPr>
          <p:nvPr/>
        </p:nvSpPr>
        <p:spPr bwMode="auto">
          <a:xfrm>
            <a:off x="2590800" y="228600"/>
            <a:ext cx="3646488" cy="646113"/>
          </a:xfrm>
          <a:prstGeom prst="rect">
            <a:avLst/>
          </a:prstGeom>
          <a:noFill/>
          <a:ln w="9525">
            <a:noFill/>
            <a:miter lim="800000"/>
            <a:headEnd/>
            <a:tailEnd/>
          </a:ln>
        </p:spPr>
        <p:txBody>
          <a:bodyPr wrap="none">
            <a:spAutoFit/>
          </a:bodyPr>
          <a:lstStyle/>
          <a:p>
            <a:r>
              <a:rPr lang="en-IN" sz="3600" b="1">
                <a:solidFill>
                  <a:srgbClr val="FFFF00"/>
                </a:solidFill>
              </a:rPr>
              <a:t>C++ Inheritance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1676400"/>
            <a:ext cx="8610600" cy="4586288"/>
          </a:xfrm>
          <a:prstGeom prst="rect">
            <a:avLst/>
          </a:prstGeom>
          <a:noFill/>
          <a:ln w="9525">
            <a:noFill/>
            <a:miter lim="800000"/>
            <a:headEnd/>
            <a:tailEnd/>
          </a:ln>
        </p:spPr>
        <p:txBody>
          <a:bodyPr>
            <a:spAutoFit/>
          </a:bodyPr>
          <a:lstStyle/>
          <a:p>
            <a:pPr algn="just"/>
            <a:r>
              <a:rPr lang="en-IN" sz="2800">
                <a:solidFill>
                  <a:srgbClr val="FFFF00"/>
                </a:solidFill>
              </a:rPr>
              <a:t>When deriving a class from a base </a:t>
            </a:r>
            <a:r>
              <a:rPr lang="en-IN" sz="3200">
                <a:solidFill>
                  <a:srgbClr val="FFFF00"/>
                </a:solidFill>
              </a:rPr>
              <a:t>class</a:t>
            </a:r>
            <a:r>
              <a:rPr lang="en-IN" sz="2800">
                <a:solidFill>
                  <a:srgbClr val="FFFF00"/>
                </a:solidFill>
              </a:rPr>
              <a:t>, the base class may be inherited through </a:t>
            </a:r>
            <a:r>
              <a:rPr lang="en-IN" sz="2800" b="1">
                <a:solidFill>
                  <a:srgbClr val="FFFF00"/>
                </a:solidFill>
              </a:rPr>
              <a:t>public, protected</a:t>
            </a:r>
            <a:r>
              <a:rPr lang="en-IN" sz="2800">
                <a:solidFill>
                  <a:srgbClr val="FFFF00"/>
                </a:solidFill>
              </a:rPr>
              <a:t> or </a:t>
            </a:r>
            <a:r>
              <a:rPr lang="en-IN" sz="2800" b="1">
                <a:solidFill>
                  <a:srgbClr val="FFFF00"/>
                </a:solidFill>
              </a:rPr>
              <a:t>private</a:t>
            </a:r>
            <a:r>
              <a:rPr lang="en-IN" sz="2800">
                <a:solidFill>
                  <a:srgbClr val="FFFF00"/>
                </a:solidFill>
              </a:rPr>
              <a:t> inheritance. The type of inheritance is specified by the access- specifier.</a:t>
            </a:r>
          </a:p>
          <a:p>
            <a:pPr algn="just"/>
            <a:endParaRPr lang="en-IN" sz="2800">
              <a:solidFill>
                <a:srgbClr val="FFFF00"/>
              </a:solidFill>
            </a:endParaRPr>
          </a:p>
          <a:p>
            <a:pPr algn="just"/>
            <a:endParaRPr lang="en-IN">
              <a:solidFill>
                <a:srgbClr val="FFFF00"/>
              </a:solidFill>
            </a:endParaRPr>
          </a:p>
          <a:p>
            <a:pPr algn="just"/>
            <a:r>
              <a:rPr lang="en-IN" sz="2800">
                <a:solidFill>
                  <a:srgbClr val="FFFF00"/>
                </a:solidFill>
              </a:rPr>
              <a:t>We hardly use </a:t>
            </a:r>
            <a:r>
              <a:rPr lang="en-IN" sz="2800" b="1">
                <a:solidFill>
                  <a:srgbClr val="FFFF00"/>
                </a:solidFill>
              </a:rPr>
              <a:t>protected</a:t>
            </a:r>
            <a:r>
              <a:rPr lang="en-IN" sz="2800">
                <a:solidFill>
                  <a:srgbClr val="FFFF00"/>
                </a:solidFill>
              </a:rPr>
              <a:t> or </a:t>
            </a:r>
            <a:r>
              <a:rPr lang="en-IN" sz="2800" b="1">
                <a:solidFill>
                  <a:srgbClr val="FFFF00"/>
                </a:solidFill>
              </a:rPr>
              <a:t>private</a:t>
            </a:r>
            <a:r>
              <a:rPr lang="en-IN" sz="2800">
                <a:solidFill>
                  <a:srgbClr val="FFFF00"/>
                </a:solidFill>
              </a:rPr>
              <a:t> inheritance, but </a:t>
            </a:r>
            <a:r>
              <a:rPr lang="en-IN" sz="2800" b="1">
                <a:solidFill>
                  <a:srgbClr val="FFFF00"/>
                </a:solidFill>
              </a:rPr>
              <a:t>public</a:t>
            </a:r>
            <a:r>
              <a:rPr lang="en-IN" sz="2800">
                <a:solidFill>
                  <a:srgbClr val="FFFF00"/>
                </a:solidFill>
              </a:rPr>
              <a:t> inheritance is commonly used. While using different type of inheritance, following rules are applied:</a:t>
            </a:r>
          </a:p>
          <a:p>
            <a:pPr algn="just"/>
            <a:endParaRPr lang="en-IN">
              <a:solidFill>
                <a:srgbClr val="FFFF00"/>
              </a:solidFill>
            </a:endParaRPr>
          </a:p>
        </p:txBody>
      </p:sp>
      <p:sp>
        <p:nvSpPr>
          <p:cNvPr id="10243" name="Rectangle 4"/>
          <p:cNvSpPr>
            <a:spLocks noChangeArrowheads="1"/>
          </p:cNvSpPr>
          <p:nvPr/>
        </p:nvSpPr>
        <p:spPr bwMode="auto">
          <a:xfrm>
            <a:off x="2590800" y="609600"/>
            <a:ext cx="4134465" cy="646331"/>
          </a:xfrm>
          <a:prstGeom prst="rect">
            <a:avLst/>
          </a:prstGeom>
          <a:noFill/>
          <a:ln w="9525">
            <a:noFill/>
            <a:miter lim="800000"/>
            <a:headEnd/>
            <a:tailEnd/>
          </a:ln>
        </p:spPr>
        <p:txBody>
          <a:bodyPr wrap="none">
            <a:spAutoFit/>
          </a:bodyPr>
          <a:lstStyle/>
          <a:p>
            <a:r>
              <a:rPr lang="en-US" sz="3600" b="1" dirty="0" smtClean="0">
                <a:solidFill>
                  <a:srgbClr val="FFFF00"/>
                </a:solidFill>
              </a:rPr>
              <a:t>Access </a:t>
            </a:r>
            <a:r>
              <a:rPr lang="en-US" sz="3600" b="1" dirty="0" err="1">
                <a:solidFill>
                  <a:srgbClr val="FFFF00"/>
                </a:solidFill>
              </a:rPr>
              <a:t>S</a:t>
            </a:r>
            <a:r>
              <a:rPr lang="en-US" sz="3600" b="1" dirty="0" err="1" smtClean="0">
                <a:solidFill>
                  <a:srgbClr val="FFFF00"/>
                </a:solidFill>
              </a:rPr>
              <a:t>pecifiers</a:t>
            </a:r>
            <a:endParaRPr lang="en-IN" sz="3600" b="1"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04800" y="1600200"/>
            <a:ext cx="8610600" cy="4400550"/>
          </a:xfrm>
          <a:prstGeom prst="rect">
            <a:avLst/>
          </a:prstGeom>
          <a:noFill/>
          <a:ln w="9525">
            <a:noFill/>
            <a:miter lim="800000"/>
            <a:headEnd/>
            <a:tailEnd/>
          </a:ln>
        </p:spPr>
        <p:txBody>
          <a:bodyPr>
            <a:spAutoFit/>
          </a:bodyPr>
          <a:lstStyle/>
          <a:p>
            <a:pPr algn="just"/>
            <a:endParaRPr lang="en-IN" sz="2800">
              <a:solidFill>
                <a:srgbClr val="FFFF00"/>
              </a:solidFill>
            </a:endParaRPr>
          </a:p>
          <a:p>
            <a:pPr algn="just">
              <a:buFont typeface="Wingdings" pitchFamily="2" charset="2"/>
              <a:buChar char="ü"/>
            </a:pPr>
            <a:r>
              <a:rPr lang="en-IN" sz="2800" b="1">
                <a:solidFill>
                  <a:srgbClr val="FFFF00"/>
                </a:solidFill>
              </a:rPr>
              <a:t>Public Inheritance:</a:t>
            </a:r>
            <a:r>
              <a:rPr lang="en-IN" sz="2800">
                <a:solidFill>
                  <a:srgbClr val="FFFF00"/>
                </a:solidFill>
              </a:rPr>
              <a:t> When deriving a class from a </a:t>
            </a:r>
            <a:r>
              <a:rPr lang="en-IN" sz="2800" b="1">
                <a:solidFill>
                  <a:srgbClr val="FFFF00"/>
                </a:solidFill>
              </a:rPr>
              <a:t>public</a:t>
            </a:r>
            <a:r>
              <a:rPr lang="en-IN" sz="2800">
                <a:solidFill>
                  <a:srgbClr val="FFFF00"/>
                </a:solidFill>
              </a:rPr>
              <a:t> base class, </a:t>
            </a:r>
            <a:r>
              <a:rPr lang="en-IN" sz="2800" b="1">
                <a:solidFill>
                  <a:srgbClr val="FFFF00"/>
                </a:solidFill>
              </a:rPr>
              <a:t>public</a:t>
            </a:r>
            <a:r>
              <a:rPr lang="en-IN" sz="2800">
                <a:solidFill>
                  <a:srgbClr val="FFFF00"/>
                </a:solidFill>
              </a:rPr>
              <a:t> members of the base class become </a:t>
            </a:r>
            <a:r>
              <a:rPr lang="en-IN" sz="2800" b="1">
                <a:solidFill>
                  <a:srgbClr val="FFFF00"/>
                </a:solidFill>
              </a:rPr>
              <a:t>public</a:t>
            </a:r>
            <a:r>
              <a:rPr lang="en-IN" sz="2800">
                <a:solidFill>
                  <a:srgbClr val="FFFF00"/>
                </a:solidFill>
              </a:rPr>
              <a:t> members of the derived class and </a:t>
            </a:r>
            <a:r>
              <a:rPr lang="en-IN" sz="2800" b="1">
                <a:solidFill>
                  <a:srgbClr val="FFFF00"/>
                </a:solidFill>
              </a:rPr>
              <a:t>protected</a:t>
            </a:r>
            <a:r>
              <a:rPr lang="en-IN" sz="2800">
                <a:solidFill>
                  <a:srgbClr val="FFFF00"/>
                </a:solidFill>
              </a:rPr>
              <a:t> members of the base class become </a:t>
            </a:r>
            <a:r>
              <a:rPr lang="en-IN" sz="2800" b="1">
                <a:solidFill>
                  <a:srgbClr val="FFFF00"/>
                </a:solidFill>
              </a:rPr>
              <a:t>protected</a:t>
            </a:r>
            <a:r>
              <a:rPr lang="en-IN" sz="2800">
                <a:solidFill>
                  <a:srgbClr val="FFFF00"/>
                </a:solidFill>
              </a:rPr>
              <a:t> members of the derived class. A base class's </a:t>
            </a:r>
            <a:r>
              <a:rPr lang="en-IN" sz="2800" b="1">
                <a:solidFill>
                  <a:srgbClr val="FFFF00"/>
                </a:solidFill>
              </a:rPr>
              <a:t>private</a:t>
            </a:r>
            <a:r>
              <a:rPr lang="en-IN" sz="2800">
                <a:solidFill>
                  <a:srgbClr val="FFFF00"/>
                </a:solidFill>
              </a:rPr>
              <a:t> members are never accessible directly from a derived class, but can be accessed through calls to the </a:t>
            </a:r>
            <a:r>
              <a:rPr lang="en-IN" sz="2800" b="1">
                <a:solidFill>
                  <a:srgbClr val="FFFF00"/>
                </a:solidFill>
              </a:rPr>
              <a:t>public </a:t>
            </a:r>
            <a:r>
              <a:rPr lang="en-IN" sz="2800">
                <a:solidFill>
                  <a:srgbClr val="FFFF00"/>
                </a:solidFill>
              </a:rPr>
              <a:t>and </a:t>
            </a:r>
            <a:r>
              <a:rPr lang="en-IN" sz="2800" b="1">
                <a:solidFill>
                  <a:srgbClr val="FFFF00"/>
                </a:solidFill>
              </a:rPr>
              <a:t>protected</a:t>
            </a:r>
            <a:r>
              <a:rPr lang="en-IN" sz="2800">
                <a:solidFill>
                  <a:srgbClr val="FFFF00"/>
                </a:solidFill>
              </a:rPr>
              <a:t> members of the base class.</a:t>
            </a:r>
          </a:p>
        </p:txBody>
      </p:sp>
      <p:sp>
        <p:nvSpPr>
          <p:cNvPr id="11267" name="Rectangle 4"/>
          <p:cNvSpPr>
            <a:spLocks noChangeArrowheads="1"/>
          </p:cNvSpPr>
          <p:nvPr/>
        </p:nvSpPr>
        <p:spPr bwMode="auto">
          <a:xfrm>
            <a:off x="2590800" y="609600"/>
            <a:ext cx="4134465" cy="646331"/>
          </a:xfrm>
          <a:prstGeom prst="rect">
            <a:avLst/>
          </a:prstGeom>
          <a:noFill/>
          <a:ln w="9525">
            <a:noFill/>
            <a:miter lim="800000"/>
            <a:headEnd/>
            <a:tailEnd/>
          </a:ln>
        </p:spPr>
        <p:txBody>
          <a:bodyPr wrap="none">
            <a:spAutoFit/>
          </a:bodyPr>
          <a:lstStyle/>
          <a:p>
            <a:r>
              <a:rPr lang="en-US" sz="3600" b="1" dirty="0" smtClean="0">
                <a:solidFill>
                  <a:srgbClr val="FFFF00"/>
                </a:solidFill>
              </a:rPr>
              <a:t>Access </a:t>
            </a:r>
            <a:r>
              <a:rPr lang="en-US" sz="3600" b="1" dirty="0" err="1" smtClean="0">
                <a:solidFill>
                  <a:srgbClr val="FFFF00"/>
                </a:solidFill>
              </a:rPr>
              <a:t>Specifiers</a:t>
            </a:r>
            <a:endParaRPr lang="en-IN" sz="3600" b="1"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304800" y="1219200"/>
            <a:ext cx="8458200" cy="4832092"/>
          </a:xfrm>
          <a:prstGeom prst="rect">
            <a:avLst/>
          </a:prstGeom>
          <a:noFill/>
          <a:ln w="9525">
            <a:noFill/>
            <a:miter lim="800000"/>
            <a:headEnd/>
            <a:tailEnd/>
          </a:ln>
        </p:spPr>
        <p:txBody>
          <a:bodyPr>
            <a:spAutoFit/>
          </a:bodyPr>
          <a:lstStyle/>
          <a:p>
            <a:endParaRPr lang="en-IN" sz="2800" dirty="0">
              <a:solidFill>
                <a:srgbClr val="FFFF00"/>
              </a:solidFill>
            </a:endParaRPr>
          </a:p>
          <a:p>
            <a:pPr>
              <a:buFont typeface="Wingdings" pitchFamily="2" charset="2"/>
              <a:buChar char="ü"/>
            </a:pPr>
            <a:r>
              <a:rPr lang="en-IN" sz="2800" b="1" dirty="0">
                <a:solidFill>
                  <a:srgbClr val="FFFF00"/>
                </a:solidFill>
              </a:rPr>
              <a:t>Protected Inheritance:</a:t>
            </a:r>
            <a:r>
              <a:rPr lang="en-IN" sz="2800" dirty="0">
                <a:solidFill>
                  <a:srgbClr val="FFFF00"/>
                </a:solidFill>
              </a:rPr>
              <a:t> When deriving from </a:t>
            </a:r>
            <a:r>
              <a:rPr lang="en-IN" sz="2800" dirty="0" smtClean="0">
                <a:solidFill>
                  <a:srgbClr val="FFFF00"/>
                </a:solidFill>
              </a:rPr>
              <a:t>a</a:t>
            </a:r>
            <a:r>
              <a:rPr lang="en-IN" sz="2800" dirty="0">
                <a:solidFill>
                  <a:srgbClr val="FFFF00"/>
                </a:solidFill>
              </a:rPr>
              <a:t> </a:t>
            </a:r>
            <a:r>
              <a:rPr lang="en-IN" sz="2800" b="1" dirty="0">
                <a:solidFill>
                  <a:srgbClr val="FFFF00"/>
                </a:solidFill>
              </a:rPr>
              <a:t>protected</a:t>
            </a:r>
            <a:r>
              <a:rPr lang="en-IN" sz="2800" dirty="0">
                <a:solidFill>
                  <a:srgbClr val="FFFF00"/>
                </a:solidFill>
              </a:rPr>
              <a:t> base class, </a:t>
            </a:r>
            <a:r>
              <a:rPr lang="en-IN" sz="2800" b="1" dirty="0">
                <a:solidFill>
                  <a:srgbClr val="FFFF00"/>
                </a:solidFill>
              </a:rPr>
              <a:t>public</a:t>
            </a:r>
            <a:r>
              <a:rPr lang="en-IN" sz="2800" dirty="0">
                <a:solidFill>
                  <a:srgbClr val="FFFF00"/>
                </a:solidFill>
              </a:rPr>
              <a:t> and </a:t>
            </a:r>
            <a:r>
              <a:rPr lang="en-IN" sz="2800" b="1" dirty="0">
                <a:solidFill>
                  <a:srgbClr val="FFFF00"/>
                </a:solidFill>
              </a:rPr>
              <a:t>protected </a:t>
            </a:r>
            <a:r>
              <a:rPr lang="en-IN" sz="2800" dirty="0" smtClean="0">
                <a:solidFill>
                  <a:srgbClr val="FFFF00"/>
                </a:solidFill>
              </a:rPr>
              <a:t>members </a:t>
            </a:r>
            <a:r>
              <a:rPr lang="en-IN" sz="2800" dirty="0">
                <a:solidFill>
                  <a:srgbClr val="FFFF00"/>
                </a:solidFill>
              </a:rPr>
              <a:t>of the base </a:t>
            </a:r>
            <a:r>
              <a:rPr lang="en-IN" sz="2800" dirty="0" smtClean="0">
                <a:solidFill>
                  <a:srgbClr val="FFFF00"/>
                </a:solidFill>
              </a:rPr>
              <a:t>class become</a:t>
            </a:r>
            <a:r>
              <a:rPr lang="en-IN" sz="2800" dirty="0">
                <a:solidFill>
                  <a:srgbClr val="FFFF00"/>
                </a:solidFill>
              </a:rPr>
              <a:t> </a:t>
            </a:r>
            <a:r>
              <a:rPr lang="en-IN" sz="2800" b="1" dirty="0">
                <a:solidFill>
                  <a:srgbClr val="FFFF00"/>
                </a:solidFill>
              </a:rPr>
              <a:t>protected</a:t>
            </a:r>
            <a:r>
              <a:rPr lang="en-IN" sz="2800" dirty="0">
                <a:solidFill>
                  <a:srgbClr val="FFFF00"/>
                </a:solidFill>
              </a:rPr>
              <a:t> members of the derived class.</a:t>
            </a:r>
          </a:p>
          <a:p>
            <a:endParaRPr lang="en-IN" sz="2800" dirty="0">
              <a:solidFill>
                <a:srgbClr val="FFFF00"/>
              </a:solidFill>
            </a:endParaRPr>
          </a:p>
          <a:p>
            <a:endParaRPr lang="en-IN" sz="2800" dirty="0">
              <a:solidFill>
                <a:srgbClr val="FFFF00"/>
              </a:solidFill>
            </a:endParaRPr>
          </a:p>
          <a:p>
            <a:pPr>
              <a:buFont typeface="Wingdings" pitchFamily="2" charset="2"/>
              <a:buChar char="ü"/>
            </a:pPr>
            <a:r>
              <a:rPr lang="en-IN" sz="2800" b="1" dirty="0">
                <a:solidFill>
                  <a:srgbClr val="FFFF00"/>
                </a:solidFill>
              </a:rPr>
              <a:t>Private Inheritance: </a:t>
            </a:r>
            <a:r>
              <a:rPr lang="en-IN" sz="2800" dirty="0">
                <a:solidFill>
                  <a:srgbClr val="FFFF00"/>
                </a:solidFill>
              </a:rPr>
              <a:t>When deriving from </a:t>
            </a:r>
            <a:r>
              <a:rPr lang="en-IN" sz="2800" b="1" dirty="0" smtClean="0">
                <a:solidFill>
                  <a:srgbClr val="FFFF00"/>
                </a:solidFill>
              </a:rPr>
              <a:t>private</a:t>
            </a:r>
            <a:r>
              <a:rPr lang="en-IN" sz="2800" dirty="0">
                <a:solidFill>
                  <a:srgbClr val="FFFF00"/>
                </a:solidFill>
              </a:rPr>
              <a:t> </a:t>
            </a:r>
            <a:r>
              <a:rPr lang="en-IN" sz="2800" dirty="0" smtClean="0">
                <a:solidFill>
                  <a:srgbClr val="FFFF00"/>
                </a:solidFill>
              </a:rPr>
              <a:t>base class</a:t>
            </a:r>
            <a:r>
              <a:rPr lang="en-IN" sz="2800" dirty="0">
                <a:solidFill>
                  <a:srgbClr val="FFFF00"/>
                </a:solidFill>
              </a:rPr>
              <a:t>, </a:t>
            </a:r>
            <a:r>
              <a:rPr lang="en-IN" sz="2800" b="1" dirty="0">
                <a:solidFill>
                  <a:srgbClr val="FFFF00"/>
                </a:solidFill>
              </a:rPr>
              <a:t>public</a:t>
            </a:r>
            <a:r>
              <a:rPr lang="en-IN" sz="2800" dirty="0">
                <a:solidFill>
                  <a:srgbClr val="FFFF00"/>
                </a:solidFill>
              </a:rPr>
              <a:t> and </a:t>
            </a:r>
            <a:r>
              <a:rPr lang="en-IN" sz="2800" b="1" dirty="0">
                <a:solidFill>
                  <a:srgbClr val="FFFF00"/>
                </a:solidFill>
              </a:rPr>
              <a:t>protected</a:t>
            </a:r>
            <a:r>
              <a:rPr lang="en-IN" sz="2800" dirty="0">
                <a:solidFill>
                  <a:srgbClr val="FFFF00"/>
                </a:solidFill>
              </a:rPr>
              <a:t> members of the base class become </a:t>
            </a:r>
            <a:r>
              <a:rPr lang="en-IN" sz="2800" b="1" dirty="0">
                <a:solidFill>
                  <a:srgbClr val="FFFF00"/>
                </a:solidFill>
              </a:rPr>
              <a:t>private</a:t>
            </a:r>
            <a:r>
              <a:rPr lang="en-IN" sz="2800" dirty="0">
                <a:solidFill>
                  <a:srgbClr val="FFFF00"/>
                </a:solidFill>
              </a:rPr>
              <a:t> members of the derived class</a:t>
            </a:r>
          </a:p>
        </p:txBody>
      </p:sp>
      <p:sp>
        <p:nvSpPr>
          <p:cNvPr id="12291" name="Rectangle 4"/>
          <p:cNvSpPr>
            <a:spLocks noChangeArrowheads="1"/>
          </p:cNvSpPr>
          <p:nvPr/>
        </p:nvSpPr>
        <p:spPr bwMode="auto">
          <a:xfrm>
            <a:off x="2590800" y="609600"/>
            <a:ext cx="4134465" cy="646331"/>
          </a:xfrm>
          <a:prstGeom prst="rect">
            <a:avLst/>
          </a:prstGeom>
          <a:noFill/>
          <a:ln w="9525">
            <a:noFill/>
            <a:miter lim="800000"/>
            <a:headEnd/>
            <a:tailEnd/>
          </a:ln>
        </p:spPr>
        <p:txBody>
          <a:bodyPr wrap="none">
            <a:spAutoFit/>
          </a:bodyPr>
          <a:lstStyle/>
          <a:p>
            <a:r>
              <a:rPr lang="en-US" sz="3600" b="1" dirty="0" smtClean="0">
                <a:solidFill>
                  <a:srgbClr val="FFFF00"/>
                </a:solidFill>
              </a:rPr>
              <a:t>Access </a:t>
            </a:r>
            <a:r>
              <a:rPr lang="en-US" sz="3600" b="1" dirty="0" err="1" smtClean="0">
                <a:solidFill>
                  <a:srgbClr val="FFFF00"/>
                </a:solidFill>
              </a:rPr>
              <a:t>Specifiers</a:t>
            </a:r>
            <a:endParaRPr lang="en-IN" sz="3600" b="1"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1"/>
                </a:solidFill>
              </a:rPr>
              <a:t>Inheritance vs. Access </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1FFC834F-BCAD-4C47-9DE1-3D1137B00E0E}" type="slidenum">
              <a:rPr lang="en-US" smtClean="0">
                <a:solidFill>
                  <a:schemeClr val="bg1"/>
                </a:solidFill>
              </a:rPr>
              <a:pPr/>
              <a:t>18</a:t>
            </a:fld>
            <a:endParaRPr lang="en-US">
              <a:solidFill>
                <a:schemeClr val="bg1"/>
              </a:solidFill>
            </a:endParaRPr>
          </a:p>
        </p:txBody>
      </p:sp>
      <p:grpSp>
        <p:nvGrpSpPr>
          <p:cNvPr id="3" name="Group 5"/>
          <p:cNvGrpSpPr>
            <a:grpSpLocks/>
          </p:cNvGrpSpPr>
          <p:nvPr/>
        </p:nvGrpSpPr>
        <p:grpSpPr bwMode="auto">
          <a:xfrm>
            <a:off x="570706" y="1293815"/>
            <a:ext cx="8002590" cy="4992685"/>
            <a:chOff x="47" y="576"/>
            <a:chExt cx="5041" cy="3145"/>
          </a:xfrm>
        </p:grpSpPr>
        <p:sp>
          <p:nvSpPr>
            <p:cNvPr id="7" name="Text Box 3"/>
            <p:cNvSpPr txBox="1">
              <a:spLocks noChangeArrowheads="1"/>
            </p:cNvSpPr>
            <p:nvPr/>
          </p:nvSpPr>
          <p:spPr bwMode="auto">
            <a:xfrm>
              <a:off x="288" y="1008"/>
              <a:ext cx="1200" cy="5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altLang="en-US">
                  <a:solidFill>
                    <a:schemeClr val="bg1"/>
                  </a:solidFill>
                  <a:latin typeface="Courier New" pitchFamily="112" charset="0"/>
                </a:rPr>
                <a:t>private: x</a:t>
              </a:r>
            </a:p>
            <a:p>
              <a:pPr eaLnBrk="1" hangingPunct="1"/>
              <a:r>
                <a:rPr lang="en-US" altLang="en-US">
                  <a:solidFill>
                    <a:schemeClr val="bg1"/>
                  </a:solidFill>
                  <a:latin typeface="Courier New" pitchFamily="112" charset="0"/>
                </a:rPr>
                <a:t>protected: y</a:t>
              </a:r>
            </a:p>
            <a:p>
              <a:pPr eaLnBrk="1" hangingPunct="1"/>
              <a:r>
                <a:rPr lang="en-US" altLang="en-US">
                  <a:solidFill>
                    <a:schemeClr val="bg1"/>
                  </a:solidFill>
                  <a:latin typeface="Courier New" pitchFamily="112" charset="0"/>
                </a:rPr>
                <a:t>public: z</a:t>
              </a:r>
            </a:p>
          </p:txBody>
        </p:sp>
        <p:sp>
          <p:nvSpPr>
            <p:cNvPr id="8" name="Text Box 4"/>
            <p:cNvSpPr txBox="1">
              <a:spLocks noChangeArrowheads="1"/>
            </p:cNvSpPr>
            <p:nvPr/>
          </p:nvSpPr>
          <p:spPr bwMode="auto">
            <a:xfrm>
              <a:off x="288" y="2064"/>
              <a:ext cx="1296" cy="5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altLang="en-US">
                  <a:solidFill>
                    <a:schemeClr val="bg1"/>
                  </a:solidFill>
                  <a:latin typeface="Courier New" pitchFamily="112" charset="0"/>
                </a:rPr>
                <a:t>private: x</a:t>
              </a:r>
            </a:p>
            <a:p>
              <a:pPr eaLnBrk="1" hangingPunct="1"/>
              <a:r>
                <a:rPr lang="en-US" altLang="en-US">
                  <a:solidFill>
                    <a:schemeClr val="bg1"/>
                  </a:solidFill>
                  <a:latin typeface="Courier New" pitchFamily="112" charset="0"/>
                </a:rPr>
                <a:t>protected: y</a:t>
              </a:r>
            </a:p>
            <a:p>
              <a:pPr eaLnBrk="1" hangingPunct="1"/>
              <a:r>
                <a:rPr lang="en-US" altLang="en-US">
                  <a:solidFill>
                    <a:schemeClr val="bg1"/>
                  </a:solidFill>
                  <a:latin typeface="Courier New" pitchFamily="112" charset="0"/>
                </a:rPr>
                <a:t>public: z</a:t>
              </a:r>
            </a:p>
          </p:txBody>
        </p:sp>
        <p:sp>
          <p:nvSpPr>
            <p:cNvPr id="9" name="Text Box 5"/>
            <p:cNvSpPr txBox="1">
              <a:spLocks noChangeArrowheads="1"/>
            </p:cNvSpPr>
            <p:nvPr/>
          </p:nvSpPr>
          <p:spPr bwMode="auto">
            <a:xfrm>
              <a:off x="336" y="3120"/>
              <a:ext cx="1248" cy="5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altLang="en-US">
                  <a:solidFill>
                    <a:schemeClr val="bg1"/>
                  </a:solidFill>
                  <a:latin typeface="Courier New" pitchFamily="112" charset="0"/>
                </a:rPr>
                <a:t>private: x</a:t>
              </a:r>
            </a:p>
            <a:p>
              <a:pPr eaLnBrk="1" hangingPunct="1"/>
              <a:r>
                <a:rPr lang="en-US" altLang="en-US">
                  <a:solidFill>
                    <a:schemeClr val="bg1"/>
                  </a:solidFill>
                  <a:latin typeface="Courier New" pitchFamily="112" charset="0"/>
                </a:rPr>
                <a:t>protected: y</a:t>
              </a:r>
            </a:p>
            <a:p>
              <a:pPr eaLnBrk="1" hangingPunct="1"/>
              <a:r>
                <a:rPr lang="en-US" altLang="en-US">
                  <a:solidFill>
                    <a:schemeClr val="bg1"/>
                  </a:solidFill>
                  <a:latin typeface="Courier New" pitchFamily="112" charset="0"/>
                </a:rPr>
                <a:t>public: z</a:t>
              </a:r>
            </a:p>
          </p:txBody>
        </p:sp>
        <p:sp>
          <p:nvSpPr>
            <p:cNvPr id="10" name="Text Box 6"/>
            <p:cNvSpPr txBox="1">
              <a:spLocks noChangeArrowheads="1"/>
            </p:cNvSpPr>
            <p:nvPr/>
          </p:nvSpPr>
          <p:spPr bwMode="auto">
            <a:xfrm>
              <a:off x="47" y="768"/>
              <a:ext cx="1537"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r>
                <a:rPr lang="en-US" altLang="en-US">
                  <a:solidFill>
                    <a:schemeClr val="bg1"/>
                  </a:solidFill>
                </a:rPr>
                <a:t>Base class members</a:t>
              </a:r>
            </a:p>
          </p:txBody>
        </p:sp>
        <p:sp>
          <p:nvSpPr>
            <p:cNvPr id="11" name="Rectangle 10"/>
            <p:cNvSpPr>
              <a:spLocks noChangeArrowheads="1"/>
            </p:cNvSpPr>
            <p:nvPr/>
          </p:nvSpPr>
          <p:spPr bwMode="auto">
            <a:xfrm>
              <a:off x="288" y="1056"/>
              <a:ext cx="1152" cy="48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2" name="Rectangle 11"/>
            <p:cNvSpPr>
              <a:spLocks noChangeArrowheads="1"/>
            </p:cNvSpPr>
            <p:nvPr/>
          </p:nvSpPr>
          <p:spPr bwMode="auto">
            <a:xfrm>
              <a:off x="288" y="2112"/>
              <a:ext cx="1200" cy="48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3" name="Rectangle 12"/>
            <p:cNvSpPr>
              <a:spLocks noChangeArrowheads="1"/>
            </p:cNvSpPr>
            <p:nvPr/>
          </p:nvSpPr>
          <p:spPr bwMode="auto">
            <a:xfrm>
              <a:off x="336" y="3168"/>
              <a:ext cx="1152" cy="48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4" name="Text Box 10"/>
            <p:cNvSpPr txBox="1">
              <a:spLocks noChangeArrowheads="1"/>
            </p:cNvSpPr>
            <p:nvPr/>
          </p:nvSpPr>
          <p:spPr bwMode="auto">
            <a:xfrm>
              <a:off x="3600" y="1041"/>
              <a:ext cx="1209" cy="5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altLang="en-US">
                  <a:solidFill>
                    <a:schemeClr val="bg1"/>
                  </a:solidFill>
                  <a:latin typeface="Courier New" pitchFamily="112" charset="0"/>
                </a:rPr>
                <a:t>x</a:t>
              </a:r>
              <a:r>
                <a:rPr lang="en-US" altLang="en-US">
                  <a:solidFill>
                    <a:schemeClr val="bg1"/>
                  </a:solidFill>
                </a:rPr>
                <a:t> is inaccessible</a:t>
              </a:r>
            </a:p>
            <a:p>
              <a:pPr eaLnBrk="1" hangingPunct="1"/>
              <a:r>
                <a:rPr lang="en-US" altLang="en-US">
                  <a:solidFill>
                    <a:schemeClr val="bg1"/>
                  </a:solidFill>
                  <a:latin typeface="Courier New" pitchFamily="112" charset="0"/>
                </a:rPr>
                <a:t>private: y</a:t>
              </a:r>
            </a:p>
            <a:p>
              <a:pPr eaLnBrk="1" hangingPunct="1"/>
              <a:r>
                <a:rPr lang="en-US" altLang="en-US">
                  <a:solidFill>
                    <a:schemeClr val="bg1"/>
                  </a:solidFill>
                  <a:latin typeface="Courier New" pitchFamily="112" charset="0"/>
                </a:rPr>
                <a:t>private: z</a:t>
              </a:r>
            </a:p>
          </p:txBody>
        </p:sp>
        <p:sp>
          <p:nvSpPr>
            <p:cNvPr id="15" name="Text Box 11"/>
            <p:cNvSpPr txBox="1">
              <a:spLocks noChangeArrowheads="1"/>
            </p:cNvSpPr>
            <p:nvPr/>
          </p:nvSpPr>
          <p:spPr bwMode="auto">
            <a:xfrm>
              <a:off x="3639" y="2064"/>
              <a:ext cx="1170" cy="6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altLang="en-US">
                  <a:solidFill>
                    <a:schemeClr val="bg1"/>
                  </a:solidFill>
                  <a:latin typeface="Courier New" pitchFamily="112" charset="0"/>
                </a:rPr>
                <a:t>x</a:t>
              </a:r>
              <a:r>
                <a:rPr lang="en-US" altLang="en-US">
                  <a:solidFill>
                    <a:schemeClr val="bg1"/>
                  </a:solidFill>
                </a:rPr>
                <a:t> is inaccessible</a:t>
              </a:r>
            </a:p>
            <a:p>
              <a:pPr eaLnBrk="1" hangingPunct="1"/>
              <a:r>
                <a:rPr lang="en-US" altLang="en-US">
                  <a:solidFill>
                    <a:schemeClr val="bg1"/>
                  </a:solidFill>
                  <a:latin typeface="Courier New" pitchFamily="112" charset="0"/>
                </a:rPr>
                <a:t>protected: y</a:t>
              </a:r>
            </a:p>
            <a:p>
              <a:pPr eaLnBrk="1" hangingPunct="1"/>
              <a:r>
                <a:rPr lang="en-US" altLang="en-US">
                  <a:solidFill>
                    <a:schemeClr val="bg1"/>
                  </a:solidFill>
                  <a:latin typeface="Courier New" pitchFamily="112" charset="0"/>
                </a:rPr>
                <a:t>protected: z</a:t>
              </a:r>
              <a:endParaRPr lang="en-US" altLang="en-US" sz="2000">
                <a:solidFill>
                  <a:schemeClr val="bg1"/>
                </a:solidFill>
              </a:endParaRPr>
            </a:p>
          </p:txBody>
        </p:sp>
        <p:sp>
          <p:nvSpPr>
            <p:cNvPr id="16" name="Text Box 12"/>
            <p:cNvSpPr txBox="1">
              <a:spLocks noChangeArrowheads="1"/>
            </p:cNvSpPr>
            <p:nvPr/>
          </p:nvSpPr>
          <p:spPr bwMode="auto">
            <a:xfrm>
              <a:off x="3648" y="3120"/>
              <a:ext cx="1200" cy="6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altLang="en-US">
                  <a:solidFill>
                    <a:schemeClr val="bg1"/>
                  </a:solidFill>
                  <a:latin typeface="Courier New" pitchFamily="112" charset="0"/>
                </a:rPr>
                <a:t>x</a:t>
              </a:r>
              <a:r>
                <a:rPr lang="en-US" altLang="en-US">
                  <a:solidFill>
                    <a:schemeClr val="bg1"/>
                  </a:solidFill>
                </a:rPr>
                <a:t> is inaccessible</a:t>
              </a:r>
            </a:p>
            <a:p>
              <a:pPr eaLnBrk="1" hangingPunct="1"/>
              <a:r>
                <a:rPr lang="en-US" altLang="en-US">
                  <a:solidFill>
                    <a:schemeClr val="bg1"/>
                  </a:solidFill>
                  <a:latin typeface="Courier New" pitchFamily="112" charset="0"/>
                </a:rPr>
                <a:t>protected: y</a:t>
              </a:r>
            </a:p>
            <a:p>
              <a:pPr eaLnBrk="1" hangingPunct="1"/>
              <a:r>
                <a:rPr lang="en-US" altLang="en-US">
                  <a:solidFill>
                    <a:schemeClr val="bg1"/>
                  </a:solidFill>
                  <a:latin typeface="Courier New" pitchFamily="112" charset="0"/>
                </a:rPr>
                <a:t>public: z</a:t>
              </a:r>
              <a:endParaRPr lang="en-US" altLang="en-US" sz="2000">
                <a:solidFill>
                  <a:schemeClr val="bg1"/>
                </a:solidFill>
              </a:endParaRPr>
            </a:p>
          </p:txBody>
        </p:sp>
        <p:sp>
          <p:nvSpPr>
            <p:cNvPr id="17" name="Rectangle 16"/>
            <p:cNvSpPr>
              <a:spLocks noChangeArrowheads="1"/>
            </p:cNvSpPr>
            <p:nvPr/>
          </p:nvSpPr>
          <p:spPr bwMode="auto">
            <a:xfrm>
              <a:off x="3600" y="1056"/>
              <a:ext cx="1152" cy="52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8" name="Rectangle 17"/>
            <p:cNvSpPr>
              <a:spLocks noChangeArrowheads="1"/>
            </p:cNvSpPr>
            <p:nvPr/>
          </p:nvSpPr>
          <p:spPr bwMode="auto">
            <a:xfrm>
              <a:off x="3648" y="2064"/>
              <a:ext cx="1152" cy="52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9" name="Rectangle 18"/>
            <p:cNvSpPr>
              <a:spLocks noChangeArrowheads="1"/>
            </p:cNvSpPr>
            <p:nvPr/>
          </p:nvSpPr>
          <p:spPr bwMode="auto">
            <a:xfrm>
              <a:off x="3648" y="3120"/>
              <a:ext cx="1200" cy="52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20" name="Text Box 16"/>
            <p:cNvSpPr txBox="1">
              <a:spLocks noChangeArrowheads="1"/>
            </p:cNvSpPr>
            <p:nvPr/>
          </p:nvSpPr>
          <p:spPr bwMode="auto">
            <a:xfrm>
              <a:off x="3198" y="576"/>
              <a:ext cx="1890" cy="4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lnSpc>
                  <a:spcPct val="80000"/>
                </a:lnSpc>
              </a:pPr>
              <a:r>
                <a:rPr lang="en-US" altLang="en-US">
                  <a:solidFill>
                    <a:schemeClr val="bg1"/>
                  </a:solidFill>
                </a:rPr>
                <a:t>How inherited base class members</a:t>
              </a:r>
            </a:p>
            <a:p>
              <a:pPr algn="ctr" eaLnBrk="1" hangingPunct="1">
                <a:lnSpc>
                  <a:spcPct val="80000"/>
                </a:lnSpc>
              </a:pPr>
              <a:r>
                <a:rPr lang="en-US" altLang="en-US">
                  <a:solidFill>
                    <a:schemeClr val="bg1"/>
                  </a:solidFill>
                </a:rPr>
                <a:t>appear in derived class</a:t>
              </a:r>
            </a:p>
          </p:txBody>
        </p:sp>
        <p:sp>
          <p:nvSpPr>
            <p:cNvPr id="21" name="Line 17"/>
            <p:cNvSpPr>
              <a:spLocks noChangeShapeType="1"/>
            </p:cNvSpPr>
            <p:nvPr/>
          </p:nvSpPr>
          <p:spPr bwMode="auto">
            <a:xfrm>
              <a:off x="1440" y="1296"/>
              <a:ext cx="216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solidFill>
                  <a:schemeClr val="bg1"/>
                </a:solidFill>
              </a:endParaRPr>
            </a:p>
          </p:txBody>
        </p:sp>
        <p:sp>
          <p:nvSpPr>
            <p:cNvPr id="22" name="Line 18"/>
            <p:cNvSpPr>
              <a:spLocks noChangeShapeType="1"/>
            </p:cNvSpPr>
            <p:nvPr/>
          </p:nvSpPr>
          <p:spPr bwMode="auto">
            <a:xfrm>
              <a:off x="1488" y="2352"/>
              <a:ext cx="216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solidFill>
                  <a:schemeClr val="bg1"/>
                </a:solidFill>
              </a:endParaRPr>
            </a:p>
          </p:txBody>
        </p:sp>
        <p:sp>
          <p:nvSpPr>
            <p:cNvPr id="23" name="Line 19"/>
            <p:cNvSpPr>
              <a:spLocks noChangeShapeType="1"/>
            </p:cNvSpPr>
            <p:nvPr/>
          </p:nvSpPr>
          <p:spPr bwMode="auto">
            <a:xfrm>
              <a:off x="1488" y="3408"/>
              <a:ext cx="216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solidFill>
                  <a:schemeClr val="bg1"/>
                </a:solidFill>
              </a:endParaRPr>
            </a:p>
          </p:txBody>
        </p:sp>
        <p:sp>
          <p:nvSpPr>
            <p:cNvPr id="24" name="Text Box 20"/>
            <p:cNvSpPr txBox="1">
              <a:spLocks noChangeArrowheads="1"/>
            </p:cNvSpPr>
            <p:nvPr/>
          </p:nvSpPr>
          <p:spPr bwMode="auto">
            <a:xfrm>
              <a:off x="2042" y="1008"/>
              <a:ext cx="812" cy="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lnSpc>
                  <a:spcPct val="80000"/>
                </a:lnSpc>
              </a:pPr>
              <a:r>
                <a:rPr lang="en-US" altLang="en-US">
                  <a:solidFill>
                    <a:schemeClr val="bg1"/>
                  </a:solidFill>
                  <a:latin typeface="Courier New" pitchFamily="112" charset="0"/>
                </a:rPr>
                <a:t>private</a:t>
              </a:r>
            </a:p>
            <a:p>
              <a:pPr algn="ctr" eaLnBrk="1" hangingPunct="1">
                <a:lnSpc>
                  <a:spcPct val="80000"/>
                </a:lnSpc>
              </a:pPr>
              <a:r>
                <a:rPr lang="en-US" altLang="en-US">
                  <a:solidFill>
                    <a:schemeClr val="bg1"/>
                  </a:solidFill>
                </a:rPr>
                <a:t>base class</a:t>
              </a:r>
            </a:p>
          </p:txBody>
        </p:sp>
        <p:sp>
          <p:nvSpPr>
            <p:cNvPr id="25" name="Text Box 21"/>
            <p:cNvSpPr txBox="1">
              <a:spLocks noChangeArrowheads="1"/>
            </p:cNvSpPr>
            <p:nvPr/>
          </p:nvSpPr>
          <p:spPr bwMode="auto">
            <a:xfrm>
              <a:off x="2003" y="2064"/>
              <a:ext cx="890" cy="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lnSpc>
                  <a:spcPct val="80000"/>
                </a:lnSpc>
              </a:pPr>
              <a:r>
                <a:rPr lang="en-US" altLang="en-US">
                  <a:solidFill>
                    <a:schemeClr val="bg1"/>
                  </a:solidFill>
                  <a:latin typeface="Courier New" pitchFamily="112" charset="0"/>
                </a:rPr>
                <a:t>protected</a:t>
              </a:r>
            </a:p>
            <a:p>
              <a:pPr algn="ctr" eaLnBrk="1" hangingPunct="1">
                <a:lnSpc>
                  <a:spcPct val="80000"/>
                </a:lnSpc>
              </a:pPr>
              <a:r>
                <a:rPr lang="en-US" altLang="en-US">
                  <a:solidFill>
                    <a:schemeClr val="bg1"/>
                  </a:solidFill>
                </a:rPr>
                <a:t>base class</a:t>
              </a:r>
            </a:p>
          </p:txBody>
        </p:sp>
        <p:sp>
          <p:nvSpPr>
            <p:cNvPr id="26" name="Text Box 22"/>
            <p:cNvSpPr txBox="1">
              <a:spLocks noChangeArrowheads="1"/>
            </p:cNvSpPr>
            <p:nvPr/>
          </p:nvSpPr>
          <p:spPr bwMode="auto">
            <a:xfrm>
              <a:off x="2090" y="3120"/>
              <a:ext cx="812" cy="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lnSpc>
                  <a:spcPct val="80000"/>
                </a:lnSpc>
              </a:pPr>
              <a:r>
                <a:rPr lang="en-US" altLang="en-US">
                  <a:solidFill>
                    <a:schemeClr val="bg1"/>
                  </a:solidFill>
                  <a:latin typeface="Courier New" pitchFamily="112" charset="0"/>
                </a:rPr>
                <a:t>public</a:t>
              </a:r>
            </a:p>
            <a:p>
              <a:pPr algn="ctr" eaLnBrk="1" hangingPunct="1">
                <a:lnSpc>
                  <a:spcPct val="80000"/>
                </a:lnSpc>
              </a:pPr>
              <a:r>
                <a:rPr lang="en-US" altLang="en-US">
                  <a:solidFill>
                    <a:schemeClr val="bg1"/>
                  </a:solidFill>
                </a:rPr>
                <a:t>base class</a:t>
              </a:r>
            </a:p>
          </p:txBody>
        </p:sp>
      </p:grpSp>
    </p:spTree>
    <p:extLst>
      <p:ext uri="{BB962C8B-B14F-4D97-AF65-F5344CB8AC3E}">
        <p14:creationId xmlns="" xmlns:p14="http://schemas.microsoft.com/office/powerpoint/2010/main" val="918370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1"/>
                </a:solidFill>
              </a:rPr>
              <a:t>Inheritance vs. Access</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1FFC834F-BCAD-4C47-9DE1-3D1137B00E0E}" type="slidenum">
              <a:rPr lang="en-US" smtClean="0">
                <a:solidFill>
                  <a:schemeClr val="bg1"/>
                </a:solidFill>
              </a:rPr>
              <a:pPr/>
              <a:t>19</a:t>
            </a:fld>
            <a:endParaRPr lang="en-US" dirty="0">
              <a:solidFill>
                <a:schemeClr val="bg1"/>
              </a:solidFill>
            </a:endParaRPr>
          </a:p>
        </p:txBody>
      </p:sp>
      <p:grpSp>
        <p:nvGrpSpPr>
          <p:cNvPr id="3" name="Group 5"/>
          <p:cNvGrpSpPr>
            <a:grpSpLocks/>
          </p:cNvGrpSpPr>
          <p:nvPr/>
        </p:nvGrpSpPr>
        <p:grpSpPr bwMode="auto">
          <a:xfrm>
            <a:off x="334963" y="1670049"/>
            <a:ext cx="8474075" cy="4386264"/>
            <a:chOff x="230" y="960"/>
            <a:chExt cx="5338" cy="2763"/>
          </a:xfrm>
        </p:grpSpPr>
        <p:sp>
          <p:nvSpPr>
            <p:cNvPr id="7" name="Text Box 3"/>
            <p:cNvSpPr txBox="1">
              <a:spLocks noChangeArrowheads="1"/>
            </p:cNvSpPr>
            <p:nvPr/>
          </p:nvSpPr>
          <p:spPr bwMode="auto">
            <a:xfrm>
              <a:off x="230" y="1203"/>
              <a:ext cx="2114" cy="11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lnSpc>
                  <a:spcPct val="80000"/>
                </a:lnSpc>
              </a:pPr>
              <a:r>
                <a:rPr lang="en-US" altLang="en-US" dirty="0">
                  <a:solidFill>
                    <a:schemeClr val="bg1"/>
                  </a:solidFill>
                </a:rPr>
                <a:t>private members:</a:t>
              </a:r>
            </a:p>
            <a:p>
              <a:pPr eaLnBrk="1" hangingPunct="1">
                <a:lnSpc>
                  <a:spcPct val="80000"/>
                </a:lnSpc>
              </a:pPr>
              <a:r>
                <a:rPr lang="en-US" altLang="en-US" dirty="0">
                  <a:solidFill>
                    <a:schemeClr val="bg1"/>
                  </a:solidFill>
                  <a:latin typeface="Courier New" pitchFamily="112" charset="0"/>
                </a:rPr>
                <a:t>  char letter;</a:t>
              </a:r>
            </a:p>
            <a:p>
              <a:pPr eaLnBrk="1" hangingPunct="1">
                <a:lnSpc>
                  <a:spcPct val="80000"/>
                </a:lnSpc>
              </a:pPr>
              <a:r>
                <a:rPr lang="en-US" altLang="en-US" dirty="0">
                  <a:solidFill>
                    <a:schemeClr val="bg1"/>
                  </a:solidFill>
                  <a:latin typeface="Courier New" pitchFamily="112" charset="0"/>
                </a:rPr>
                <a:t>  float score;</a:t>
              </a:r>
            </a:p>
            <a:p>
              <a:pPr eaLnBrk="1" hangingPunct="1">
                <a:lnSpc>
                  <a:spcPct val="80000"/>
                </a:lnSpc>
              </a:pPr>
              <a:r>
                <a:rPr lang="en-US" altLang="en-US" dirty="0">
                  <a:solidFill>
                    <a:schemeClr val="bg1"/>
                  </a:solidFill>
                  <a:latin typeface="Courier New" pitchFamily="112" charset="0"/>
                </a:rPr>
                <a:t>  void </a:t>
              </a:r>
              <a:r>
                <a:rPr lang="en-US" altLang="en-US" dirty="0" err="1">
                  <a:solidFill>
                    <a:schemeClr val="bg1"/>
                  </a:solidFill>
                  <a:latin typeface="Courier New" pitchFamily="112" charset="0"/>
                </a:rPr>
                <a:t>calcGrade</a:t>
              </a:r>
              <a:r>
                <a:rPr lang="en-US" altLang="en-US" dirty="0">
                  <a:solidFill>
                    <a:schemeClr val="bg1"/>
                  </a:solidFill>
                  <a:latin typeface="Courier New" pitchFamily="112" charset="0"/>
                </a:rPr>
                <a:t>();</a:t>
              </a:r>
            </a:p>
            <a:p>
              <a:pPr eaLnBrk="1" hangingPunct="1">
                <a:lnSpc>
                  <a:spcPct val="80000"/>
                </a:lnSpc>
              </a:pPr>
              <a:r>
                <a:rPr lang="en-US" altLang="en-US" dirty="0">
                  <a:solidFill>
                    <a:schemeClr val="bg1"/>
                  </a:solidFill>
                </a:rPr>
                <a:t>public members:</a:t>
              </a:r>
            </a:p>
            <a:p>
              <a:pPr eaLnBrk="1" hangingPunct="1">
                <a:lnSpc>
                  <a:spcPct val="80000"/>
                </a:lnSpc>
              </a:pPr>
              <a:r>
                <a:rPr lang="en-US" altLang="en-US" dirty="0">
                  <a:solidFill>
                    <a:schemeClr val="bg1"/>
                  </a:solidFill>
                  <a:latin typeface="Courier New" pitchFamily="112" charset="0"/>
                </a:rPr>
                <a:t>  void </a:t>
              </a:r>
              <a:r>
                <a:rPr lang="en-US" altLang="en-US" dirty="0" err="1">
                  <a:solidFill>
                    <a:schemeClr val="bg1"/>
                  </a:solidFill>
                  <a:latin typeface="Courier New" pitchFamily="112" charset="0"/>
                </a:rPr>
                <a:t>setScore</a:t>
              </a:r>
              <a:r>
                <a:rPr lang="en-US" altLang="en-US" dirty="0">
                  <a:solidFill>
                    <a:schemeClr val="bg1"/>
                  </a:solidFill>
                  <a:latin typeface="Courier New" pitchFamily="112" charset="0"/>
                </a:rPr>
                <a:t>(float);</a:t>
              </a:r>
            </a:p>
            <a:p>
              <a:pPr eaLnBrk="1" hangingPunct="1">
                <a:lnSpc>
                  <a:spcPct val="80000"/>
                </a:lnSpc>
              </a:pPr>
              <a:r>
                <a:rPr lang="en-US" altLang="en-US" dirty="0">
                  <a:solidFill>
                    <a:schemeClr val="bg1"/>
                  </a:solidFill>
                  <a:latin typeface="Courier New" pitchFamily="112" charset="0"/>
                </a:rPr>
                <a:t>  float </a:t>
              </a:r>
              <a:r>
                <a:rPr lang="en-US" altLang="en-US" dirty="0" err="1">
                  <a:solidFill>
                    <a:schemeClr val="bg1"/>
                  </a:solidFill>
                  <a:latin typeface="Courier New" pitchFamily="112" charset="0"/>
                </a:rPr>
                <a:t>getScore</a:t>
              </a:r>
              <a:r>
                <a:rPr lang="en-US" altLang="en-US" dirty="0">
                  <a:solidFill>
                    <a:schemeClr val="bg1"/>
                  </a:solidFill>
                  <a:latin typeface="Courier New" pitchFamily="112" charset="0"/>
                </a:rPr>
                <a:t>();</a:t>
              </a:r>
            </a:p>
            <a:p>
              <a:pPr eaLnBrk="1" hangingPunct="1">
                <a:lnSpc>
                  <a:spcPct val="80000"/>
                </a:lnSpc>
              </a:pPr>
              <a:r>
                <a:rPr lang="en-US" altLang="en-US" dirty="0">
                  <a:solidFill>
                    <a:schemeClr val="bg1"/>
                  </a:solidFill>
                  <a:latin typeface="Courier New" pitchFamily="112" charset="0"/>
                </a:rPr>
                <a:t>  char </a:t>
              </a:r>
              <a:r>
                <a:rPr lang="en-US" altLang="en-US" dirty="0" err="1">
                  <a:solidFill>
                    <a:schemeClr val="bg1"/>
                  </a:solidFill>
                  <a:latin typeface="Courier New" pitchFamily="112" charset="0"/>
                </a:rPr>
                <a:t>getLetter</a:t>
              </a:r>
              <a:r>
                <a:rPr lang="en-US" altLang="en-US" dirty="0">
                  <a:solidFill>
                    <a:schemeClr val="bg1"/>
                  </a:solidFill>
                  <a:latin typeface="Courier New" pitchFamily="112" charset="0"/>
                </a:rPr>
                <a:t>();</a:t>
              </a:r>
            </a:p>
          </p:txBody>
        </p:sp>
        <p:sp>
          <p:nvSpPr>
            <p:cNvPr id="8" name="Rectangle 7"/>
            <p:cNvSpPr>
              <a:spLocks noChangeArrowheads="1"/>
            </p:cNvSpPr>
            <p:nvPr/>
          </p:nvSpPr>
          <p:spPr bwMode="auto">
            <a:xfrm>
              <a:off x="240" y="1200"/>
              <a:ext cx="2016" cy="1152"/>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dirty="0">
                <a:solidFill>
                  <a:schemeClr val="bg1"/>
                </a:solidFill>
              </a:endParaRPr>
            </a:p>
          </p:txBody>
        </p:sp>
        <p:sp>
          <p:nvSpPr>
            <p:cNvPr id="9" name="Text Box 6"/>
            <p:cNvSpPr txBox="1">
              <a:spLocks noChangeArrowheads="1"/>
            </p:cNvSpPr>
            <p:nvPr/>
          </p:nvSpPr>
          <p:spPr bwMode="auto">
            <a:xfrm>
              <a:off x="646" y="960"/>
              <a:ext cx="916"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r>
                <a:rPr lang="en-US" altLang="en-US">
                  <a:solidFill>
                    <a:schemeClr val="bg1"/>
                  </a:solidFill>
                </a:rPr>
                <a:t>class Grade</a:t>
              </a:r>
            </a:p>
          </p:txBody>
        </p:sp>
        <p:sp>
          <p:nvSpPr>
            <p:cNvPr id="10" name="Rectangle 9"/>
            <p:cNvSpPr>
              <a:spLocks noChangeArrowheads="1"/>
            </p:cNvSpPr>
            <p:nvPr/>
          </p:nvSpPr>
          <p:spPr bwMode="auto">
            <a:xfrm>
              <a:off x="240" y="960"/>
              <a:ext cx="2016" cy="240"/>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dirty="0">
                <a:solidFill>
                  <a:schemeClr val="bg1"/>
                </a:solidFill>
              </a:endParaRPr>
            </a:p>
          </p:txBody>
        </p:sp>
        <p:sp>
          <p:nvSpPr>
            <p:cNvPr id="11" name="Text Box 8"/>
            <p:cNvSpPr txBox="1">
              <a:spLocks noChangeArrowheads="1"/>
            </p:cNvSpPr>
            <p:nvPr/>
          </p:nvSpPr>
          <p:spPr bwMode="auto">
            <a:xfrm>
              <a:off x="3360" y="1200"/>
              <a:ext cx="1776" cy="9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lnSpc>
                  <a:spcPct val="80000"/>
                </a:lnSpc>
              </a:pPr>
              <a:r>
                <a:rPr lang="en-US" altLang="en-US">
                  <a:solidFill>
                    <a:schemeClr val="bg1"/>
                  </a:solidFill>
                </a:rPr>
                <a:t>private members:</a:t>
              </a:r>
            </a:p>
            <a:p>
              <a:pPr eaLnBrk="1" hangingPunct="1">
                <a:lnSpc>
                  <a:spcPct val="80000"/>
                </a:lnSpc>
              </a:pPr>
              <a:r>
                <a:rPr lang="en-US" altLang="en-US">
                  <a:solidFill>
                    <a:schemeClr val="bg1"/>
                  </a:solidFill>
                  <a:latin typeface="Courier New" pitchFamily="112" charset="0"/>
                </a:rPr>
                <a:t>  int numQuestions;</a:t>
              </a:r>
            </a:p>
            <a:p>
              <a:pPr eaLnBrk="1" hangingPunct="1">
                <a:lnSpc>
                  <a:spcPct val="80000"/>
                </a:lnSpc>
              </a:pPr>
              <a:r>
                <a:rPr lang="en-US" altLang="en-US">
                  <a:solidFill>
                    <a:schemeClr val="bg1"/>
                  </a:solidFill>
                  <a:latin typeface="Courier New" pitchFamily="112" charset="0"/>
                </a:rPr>
                <a:t>  float pointsEach;</a:t>
              </a:r>
            </a:p>
            <a:p>
              <a:pPr eaLnBrk="1" hangingPunct="1">
                <a:lnSpc>
                  <a:spcPct val="80000"/>
                </a:lnSpc>
              </a:pPr>
              <a:r>
                <a:rPr lang="en-US" altLang="en-US">
                  <a:solidFill>
                    <a:schemeClr val="bg1"/>
                  </a:solidFill>
                  <a:latin typeface="Courier New" pitchFamily="112" charset="0"/>
                </a:rPr>
                <a:t>  int numMissed;</a:t>
              </a:r>
            </a:p>
            <a:p>
              <a:pPr eaLnBrk="1" hangingPunct="1">
                <a:lnSpc>
                  <a:spcPct val="80000"/>
                </a:lnSpc>
              </a:pPr>
              <a:r>
                <a:rPr lang="en-US" altLang="en-US">
                  <a:solidFill>
                    <a:schemeClr val="bg1"/>
                  </a:solidFill>
                </a:rPr>
                <a:t>public members:</a:t>
              </a:r>
            </a:p>
            <a:p>
              <a:pPr eaLnBrk="1" hangingPunct="1">
                <a:lnSpc>
                  <a:spcPct val="80000"/>
                </a:lnSpc>
              </a:pPr>
              <a:r>
                <a:rPr lang="en-US" altLang="en-US">
                  <a:solidFill>
                    <a:schemeClr val="bg1"/>
                  </a:solidFill>
                  <a:latin typeface="Courier New" pitchFamily="112" charset="0"/>
                </a:rPr>
                <a:t>  Test(int, int);</a:t>
              </a:r>
            </a:p>
          </p:txBody>
        </p:sp>
        <p:sp>
          <p:nvSpPr>
            <p:cNvPr id="12" name="Rectangle 11"/>
            <p:cNvSpPr>
              <a:spLocks noChangeArrowheads="1"/>
            </p:cNvSpPr>
            <p:nvPr/>
          </p:nvSpPr>
          <p:spPr bwMode="auto">
            <a:xfrm>
              <a:off x="3360" y="1200"/>
              <a:ext cx="1776" cy="1104"/>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3" name="Text Box 10"/>
            <p:cNvSpPr txBox="1">
              <a:spLocks noChangeArrowheads="1"/>
            </p:cNvSpPr>
            <p:nvPr/>
          </p:nvSpPr>
          <p:spPr bwMode="auto">
            <a:xfrm>
              <a:off x="3312" y="960"/>
              <a:ext cx="1872"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r>
                <a:rPr lang="en-US" altLang="en-US">
                  <a:solidFill>
                    <a:schemeClr val="bg1"/>
                  </a:solidFill>
                </a:rPr>
                <a:t>class Test : public Grade</a:t>
              </a:r>
            </a:p>
          </p:txBody>
        </p:sp>
        <p:sp>
          <p:nvSpPr>
            <p:cNvPr id="14" name="Rectangle 13"/>
            <p:cNvSpPr>
              <a:spLocks noChangeArrowheads="1"/>
            </p:cNvSpPr>
            <p:nvPr/>
          </p:nvSpPr>
          <p:spPr bwMode="auto">
            <a:xfrm>
              <a:off x="3360" y="960"/>
              <a:ext cx="1776" cy="240"/>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5" name="Text Box 12"/>
            <p:cNvSpPr txBox="1">
              <a:spLocks noChangeArrowheads="1"/>
            </p:cNvSpPr>
            <p:nvPr/>
          </p:nvSpPr>
          <p:spPr bwMode="auto">
            <a:xfrm>
              <a:off x="576" y="2640"/>
              <a:ext cx="1968" cy="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altLang="en-US" dirty="0">
                  <a:solidFill>
                    <a:schemeClr val="bg1"/>
                  </a:solidFill>
                </a:rPr>
                <a:t>When </a:t>
              </a:r>
              <a:r>
                <a:rPr lang="en-US" altLang="en-US" dirty="0">
                  <a:solidFill>
                    <a:schemeClr val="bg1"/>
                  </a:solidFill>
                  <a:latin typeface="Courier New" pitchFamily="112" charset="0"/>
                </a:rPr>
                <a:t>Test</a:t>
              </a:r>
              <a:r>
                <a:rPr lang="en-US" altLang="en-US" dirty="0">
                  <a:solidFill>
                    <a:schemeClr val="bg1"/>
                  </a:solidFill>
                </a:rPr>
                <a:t> class inherits</a:t>
              </a:r>
            </a:p>
            <a:p>
              <a:pPr eaLnBrk="1" hangingPunct="1"/>
              <a:r>
                <a:rPr lang="en-US" altLang="en-US" dirty="0">
                  <a:solidFill>
                    <a:schemeClr val="bg1"/>
                  </a:solidFill>
                </a:rPr>
                <a:t>from </a:t>
              </a:r>
              <a:r>
                <a:rPr lang="en-US" altLang="en-US" dirty="0">
                  <a:solidFill>
                    <a:schemeClr val="bg1"/>
                  </a:solidFill>
                  <a:latin typeface="Courier New" pitchFamily="112" charset="0"/>
                </a:rPr>
                <a:t>Grade</a:t>
              </a:r>
              <a:r>
                <a:rPr lang="en-US" altLang="en-US" dirty="0">
                  <a:solidFill>
                    <a:schemeClr val="bg1"/>
                  </a:solidFill>
                </a:rPr>
                <a:t> class using </a:t>
              </a:r>
            </a:p>
            <a:p>
              <a:pPr eaLnBrk="1" hangingPunct="1"/>
              <a:r>
                <a:rPr lang="en-US" altLang="en-US" dirty="0">
                  <a:solidFill>
                    <a:schemeClr val="bg1"/>
                  </a:solidFill>
                  <a:latin typeface="Courier New" pitchFamily="112" charset="0"/>
                </a:rPr>
                <a:t>public</a:t>
              </a:r>
              <a:r>
                <a:rPr lang="en-US" altLang="en-US" dirty="0">
                  <a:solidFill>
                    <a:schemeClr val="bg1"/>
                  </a:solidFill>
                </a:rPr>
                <a:t> class access, it looks like this:</a:t>
              </a:r>
            </a:p>
          </p:txBody>
        </p:sp>
        <p:sp>
          <p:nvSpPr>
            <p:cNvPr id="16" name="Text Box 13"/>
            <p:cNvSpPr txBox="1">
              <a:spLocks noChangeArrowheads="1"/>
            </p:cNvSpPr>
            <p:nvPr/>
          </p:nvSpPr>
          <p:spPr bwMode="auto">
            <a:xfrm>
              <a:off x="3360" y="2400"/>
              <a:ext cx="2208" cy="13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lnSpc>
                  <a:spcPct val="80000"/>
                </a:lnSpc>
              </a:pPr>
              <a:r>
                <a:rPr lang="en-US" altLang="en-US" dirty="0">
                  <a:solidFill>
                    <a:schemeClr val="bg1"/>
                  </a:solidFill>
                </a:rPr>
                <a:t>private members:</a:t>
              </a:r>
            </a:p>
            <a:p>
              <a:pPr eaLnBrk="1" hangingPunct="1">
                <a:lnSpc>
                  <a:spcPct val="80000"/>
                </a:lnSpc>
              </a:pPr>
              <a:r>
                <a:rPr lang="en-US" altLang="en-US" dirty="0">
                  <a:solidFill>
                    <a:schemeClr val="bg1"/>
                  </a:solidFill>
                  <a:latin typeface="Courier New" pitchFamily="112" charset="0"/>
                </a:rPr>
                <a:t>  </a:t>
              </a:r>
              <a:r>
                <a:rPr lang="en-US" altLang="en-US" dirty="0" err="1">
                  <a:solidFill>
                    <a:schemeClr val="bg1"/>
                  </a:solidFill>
                  <a:latin typeface="Courier New" pitchFamily="112" charset="0"/>
                </a:rPr>
                <a:t>int</a:t>
              </a:r>
              <a:r>
                <a:rPr lang="en-US" altLang="en-US" dirty="0">
                  <a:solidFill>
                    <a:schemeClr val="bg1"/>
                  </a:solidFill>
                  <a:latin typeface="Courier New" pitchFamily="112" charset="0"/>
                </a:rPr>
                <a:t> </a:t>
              </a:r>
              <a:r>
                <a:rPr lang="en-US" altLang="en-US" dirty="0" err="1">
                  <a:solidFill>
                    <a:schemeClr val="bg1"/>
                  </a:solidFill>
                  <a:latin typeface="Courier New" pitchFamily="112" charset="0"/>
                </a:rPr>
                <a:t>numQuestions</a:t>
              </a:r>
              <a:r>
                <a:rPr lang="en-US" altLang="en-US" dirty="0">
                  <a:solidFill>
                    <a:schemeClr val="bg1"/>
                  </a:solidFill>
                  <a:latin typeface="Courier New" pitchFamily="112" charset="0"/>
                </a:rPr>
                <a:t>:</a:t>
              </a:r>
            </a:p>
            <a:p>
              <a:pPr eaLnBrk="1" hangingPunct="1">
                <a:lnSpc>
                  <a:spcPct val="80000"/>
                </a:lnSpc>
              </a:pPr>
              <a:r>
                <a:rPr lang="en-US" altLang="en-US" dirty="0">
                  <a:solidFill>
                    <a:schemeClr val="bg1"/>
                  </a:solidFill>
                  <a:latin typeface="Courier New" pitchFamily="112" charset="0"/>
                </a:rPr>
                <a:t>  float </a:t>
              </a:r>
              <a:r>
                <a:rPr lang="en-US" altLang="en-US" dirty="0" err="1">
                  <a:solidFill>
                    <a:schemeClr val="bg1"/>
                  </a:solidFill>
                  <a:latin typeface="Courier New" pitchFamily="112" charset="0"/>
                </a:rPr>
                <a:t>pointsEach</a:t>
              </a:r>
              <a:r>
                <a:rPr lang="en-US" altLang="en-US" dirty="0">
                  <a:solidFill>
                    <a:schemeClr val="bg1"/>
                  </a:solidFill>
                  <a:latin typeface="Courier New" pitchFamily="112" charset="0"/>
                </a:rPr>
                <a:t>;</a:t>
              </a:r>
            </a:p>
            <a:p>
              <a:pPr eaLnBrk="1" hangingPunct="1">
                <a:lnSpc>
                  <a:spcPct val="80000"/>
                </a:lnSpc>
              </a:pPr>
              <a:r>
                <a:rPr lang="en-US" altLang="en-US" dirty="0">
                  <a:solidFill>
                    <a:schemeClr val="bg1"/>
                  </a:solidFill>
                  <a:latin typeface="Courier New" pitchFamily="112" charset="0"/>
                </a:rPr>
                <a:t>  </a:t>
              </a:r>
              <a:r>
                <a:rPr lang="en-US" altLang="en-US" dirty="0" err="1">
                  <a:solidFill>
                    <a:schemeClr val="bg1"/>
                  </a:solidFill>
                  <a:latin typeface="Courier New" pitchFamily="112" charset="0"/>
                </a:rPr>
                <a:t>int</a:t>
              </a:r>
              <a:r>
                <a:rPr lang="en-US" altLang="en-US" dirty="0">
                  <a:solidFill>
                    <a:schemeClr val="bg1"/>
                  </a:solidFill>
                  <a:latin typeface="Courier New" pitchFamily="112" charset="0"/>
                </a:rPr>
                <a:t> </a:t>
              </a:r>
              <a:r>
                <a:rPr lang="en-US" altLang="en-US" dirty="0" err="1">
                  <a:solidFill>
                    <a:schemeClr val="bg1"/>
                  </a:solidFill>
                  <a:latin typeface="Courier New" pitchFamily="112" charset="0"/>
                </a:rPr>
                <a:t>numMissed</a:t>
              </a:r>
              <a:r>
                <a:rPr lang="en-US" altLang="en-US" dirty="0">
                  <a:solidFill>
                    <a:schemeClr val="bg1"/>
                  </a:solidFill>
                  <a:latin typeface="Courier New" pitchFamily="112" charset="0"/>
                </a:rPr>
                <a:t>;</a:t>
              </a:r>
            </a:p>
            <a:p>
              <a:pPr eaLnBrk="1" hangingPunct="1">
                <a:lnSpc>
                  <a:spcPct val="80000"/>
                </a:lnSpc>
              </a:pPr>
              <a:r>
                <a:rPr lang="en-US" altLang="en-US" dirty="0">
                  <a:solidFill>
                    <a:schemeClr val="bg1"/>
                  </a:solidFill>
                </a:rPr>
                <a:t>public members:</a:t>
              </a:r>
            </a:p>
            <a:p>
              <a:pPr eaLnBrk="1" hangingPunct="1">
                <a:lnSpc>
                  <a:spcPct val="80000"/>
                </a:lnSpc>
              </a:pPr>
              <a:r>
                <a:rPr lang="en-US" altLang="en-US" dirty="0">
                  <a:solidFill>
                    <a:schemeClr val="bg1"/>
                  </a:solidFill>
                  <a:latin typeface="Courier New" pitchFamily="112" charset="0"/>
                </a:rPr>
                <a:t>  Test(</a:t>
              </a:r>
              <a:r>
                <a:rPr lang="en-US" altLang="en-US" dirty="0" err="1">
                  <a:solidFill>
                    <a:schemeClr val="bg1"/>
                  </a:solidFill>
                  <a:latin typeface="Courier New" pitchFamily="112" charset="0"/>
                </a:rPr>
                <a:t>int</a:t>
              </a:r>
              <a:r>
                <a:rPr lang="en-US" altLang="en-US" dirty="0">
                  <a:solidFill>
                    <a:schemeClr val="bg1"/>
                  </a:solidFill>
                  <a:latin typeface="Courier New" pitchFamily="112" charset="0"/>
                </a:rPr>
                <a:t>, </a:t>
              </a:r>
              <a:r>
                <a:rPr lang="en-US" altLang="en-US" dirty="0" err="1">
                  <a:solidFill>
                    <a:schemeClr val="bg1"/>
                  </a:solidFill>
                  <a:latin typeface="Courier New" pitchFamily="112" charset="0"/>
                </a:rPr>
                <a:t>int</a:t>
              </a:r>
              <a:r>
                <a:rPr lang="en-US" altLang="en-US" dirty="0">
                  <a:solidFill>
                    <a:schemeClr val="bg1"/>
                  </a:solidFill>
                  <a:latin typeface="Courier New" pitchFamily="112" charset="0"/>
                </a:rPr>
                <a:t>);</a:t>
              </a:r>
            </a:p>
            <a:p>
              <a:pPr eaLnBrk="1" hangingPunct="1">
                <a:lnSpc>
                  <a:spcPct val="80000"/>
                </a:lnSpc>
              </a:pPr>
              <a:r>
                <a:rPr lang="en-US" altLang="en-US" dirty="0">
                  <a:solidFill>
                    <a:schemeClr val="bg1"/>
                  </a:solidFill>
                  <a:latin typeface="Courier New" pitchFamily="112" charset="0"/>
                </a:rPr>
                <a:t>  void </a:t>
              </a:r>
              <a:r>
                <a:rPr lang="en-US" altLang="en-US" dirty="0" err="1">
                  <a:solidFill>
                    <a:schemeClr val="bg1"/>
                  </a:solidFill>
                  <a:latin typeface="Courier New" pitchFamily="112" charset="0"/>
                </a:rPr>
                <a:t>setScore</a:t>
              </a:r>
              <a:r>
                <a:rPr lang="en-US" altLang="en-US" dirty="0">
                  <a:solidFill>
                    <a:schemeClr val="bg1"/>
                  </a:solidFill>
                  <a:latin typeface="Courier New" pitchFamily="112" charset="0"/>
                </a:rPr>
                <a:t>(float);</a:t>
              </a:r>
            </a:p>
            <a:p>
              <a:pPr eaLnBrk="1" hangingPunct="1">
                <a:lnSpc>
                  <a:spcPct val="80000"/>
                </a:lnSpc>
              </a:pPr>
              <a:r>
                <a:rPr lang="en-US" altLang="en-US" dirty="0">
                  <a:solidFill>
                    <a:schemeClr val="bg1"/>
                  </a:solidFill>
                  <a:latin typeface="Courier New" pitchFamily="112" charset="0"/>
                </a:rPr>
                <a:t>  float </a:t>
              </a:r>
              <a:r>
                <a:rPr lang="en-US" altLang="en-US" dirty="0" err="1">
                  <a:solidFill>
                    <a:schemeClr val="bg1"/>
                  </a:solidFill>
                  <a:latin typeface="Courier New" pitchFamily="112" charset="0"/>
                </a:rPr>
                <a:t>getScore</a:t>
              </a:r>
              <a:r>
                <a:rPr lang="en-US" altLang="en-US" dirty="0">
                  <a:solidFill>
                    <a:schemeClr val="bg1"/>
                  </a:solidFill>
                  <a:latin typeface="Courier New" pitchFamily="112" charset="0"/>
                </a:rPr>
                <a:t>();</a:t>
              </a:r>
            </a:p>
            <a:p>
              <a:pPr eaLnBrk="1" hangingPunct="1">
                <a:lnSpc>
                  <a:spcPct val="80000"/>
                </a:lnSpc>
              </a:pPr>
              <a:r>
                <a:rPr lang="en-US" altLang="en-US">
                  <a:solidFill>
                    <a:schemeClr val="bg1"/>
                  </a:solidFill>
                  <a:latin typeface="Courier New" pitchFamily="112" charset="0"/>
                </a:rPr>
                <a:t>  </a:t>
              </a:r>
              <a:r>
                <a:rPr lang="en-US" altLang="en-US" smtClean="0">
                  <a:solidFill>
                    <a:schemeClr val="bg1"/>
                  </a:solidFill>
                  <a:latin typeface="Courier New" pitchFamily="112" charset="0"/>
                </a:rPr>
                <a:t>char </a:t>
              </a:r>
              <a:r>
                <a:rPr lang="en-US" altLang="en-US" dirty="0" err="1">
                  <a:solidFill>
                    <a:schemeClr val="bg1"/>
                  </a:solidFill>
                  <a:latin typeface="Courier New" pitchFamily="112" charset="0"/>
                </a:rPr>
                <a:t>getLetter</a:t>
              </a:r>
              <a:r>
                <a:rPr lang="en-US" altLang="en-US" dirty="0">
                  <a:solidFill>
                    <a:schemeClr val="bg1"/>
                  </a:solidFill>
                  <a:latin typeface="Courier New" pitchFamily="112" charset="0"/>
                </a:rPr>
                <a:t>();</a:t>
              </a:r>
            </a:p>
          </p:txBody>
        </p:sp>
        <p:sp>
          <p:nvSpPr>
            <p:cNvPr id="17" name="Rectangle 16"/>
            <p:cNvSpPr>
              <a:spLocks noChangeArrowheads="1"/>
            </p:cNvSpPr>
            <p:nvPr/>
          </p:nvSpPr>
          <p:spPr bwMode="auto">
            <a:xfrm>
              <a:off x="3360" y="2400"/>
              <a:ext cx="2064" cy="1296"/>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8" name="Line 15"/>
            <p:cNvSpPr>
              <a:spLocks noChangeShapeType="1"/>
            </p:cNvSpPr>
            <p:nvPr/>
          </p:nvSpPr>
          <p:spPr bwMode="auto">
            <a:xfrm>
              <a:off x="1536" y="3264"/>
              <a:ext cx="1584" cy="0"/>
            </a:xfrm>
            <a:prstGeom prst="line">
              <a:avLst/>
            </a:prstGeom>
            <a:noFill/>
            <a:ln w="63500">
              <a:solidFill>
                <a:schemeClr val="bg1"/>
              </a:solidFill>
              <a:round/>
              <a:headEnd/>
              <a:tailEnd type="triangle" w="med" len="med"/>
            </a:ln>
            <a:extLst>
              <a:ext uri="{909E8E84-426E-40DD-AFC4-6F175D3DCCD1}">
                <a14:hiddenFill xmlns=""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solidFill>
                  <a:schemeClr val="bg1"/>
                </a:solidFill>
              </a:endParaRPr>
            </a:p>
          </p:txBody>
        </p:sp>
      </p:grpSp>
    </p:spTree>
    <p:extLst>
      <p:ext uri="{BB962C8B-B14F-4D97-AF65-F5344CB8AC3E}">
        <p14:creationId xmlns="" xmlns:p14="http://schemas.microsoft.com/office/powerpoint/2010/main" val="1496076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381000"/>
            <a:ext cx="7772400" cy="1371600"/>
          </a:xfrm>
        </p:spPr>
        <p:txBody>
          <a:bodyPr/>
          <a:lstStyle/>
          <a:p>
            <a:r>
              <a:rPr lang="en-US" sz="4000">
                <a:solidFill>
                  <a:schemeClr val="bg1"/>
                </a:solidFill>
                <a:ea typeface="MS Mincho" charset="-128"/>
              </a:rPr>
              <a:t>Arrange concepts into an inheritance hierarchy</a:t>
            </a:r>
            <a:r>
              <a:rPr lang="en-US">
                <a:solidFill>
                  <a:schemeClr val="bg1"/>
                </a:solidFill>
              </a:rPr>
              <a:t> </a:t>
            </a:r>
          </a:p>
        </p:txBody>
      </p:sp>
      <p:sp>
        <p:nvSpPr>
          <p:cNvPr id="1027" name="Rectangle 3"/>
          <p:cNvSpPr>
            <a:spLocks noGrp="1" noChangeArrowheads="1"/>
          </p:cNvSpPr>
          <p:nvPr>
            <p:ph type="body" idx="1"/>
          </p:nvPr>
        </p:nvSpPr>
        <p:spPr>
          <a:xfrm>
            <a:off x="685800" y="1752600"/>
            <a:ext cx="7772400" cy="1447800"/>
          </a:xfrm>
        </p:spPr>
        <p:txBody>
          <a:bodyPr/>
          <a:lstStyle/>
          <a:p>
            <a:pPr>
              <a:lnSpc>
                <a:spcPct val="90000"/>
              </a:lnSpc>
            </a:pPr>
            <a:r>
              <a:rPr lang="en-US" sz="2800" dirty="0">
                <a:solidFill>
                  <a:schemeClr val="bg1"/>
                </a:solidFill>
                <a:ea typeface="MS Mincho" charset="-128"/>
              </a:rPr>
              <a:t>Concepts at higher levels are more general</a:t>
            </a:r>
            <a:endParaRPr lang="en-US" sz="2800" dirty="0">
              <a:solidFill>
                <a:schemeClr val="bg1"/>
              </a:solidFill>
              <a:cs typeface="Courier New" pitchFamily="49" charset="0"/>
            </a:endParaRPr>
          </a:p>
          <a:p>
            <a:pPr>
              <a:lnSpc>
                <a:spcPct val="90000"/>
              </a:lnSpc>
            </a:pPr>
            <a:r>
              <a:rPr lang="en-US" sz="2800" dirty="0">
                <a:solidFill>
                  <a:schemeClr val="bg1"/>
                </a:solidFill>
                <a:ea typeface="MS Mincho" charset="-128"/>
              </a:rPr>
              <a:t>Concepts at lower levels are more specific (inherit properties of concepts at higher levels)</a:t>
            </a:r>
            <a:r>
              <a:rPr lang="en-US" sz="2800" dirty="0">
                <a:solidFill>
                  <a:schemeClr val="bg1"/>
                </a:solidFill>
              </a:rPr>
              <a:t> </a:t>
            </a:r>
          </a:p>
        </p:txBody>
      </p:sp>
      <p:sp>
        <p:nvSpPr>
          <p:cNvPr id="1038" name="Text Box 14"/>
          <p:cNvSpPr txBox="1">
            <a:spLocks noChangeArrowheads="1"/>
          </p:cNvSpPr>
          <p:nvPr/>
        </p:nvSpPr>
        <p:spPr bwMode="auto">
          <a:xfrm>
            <a:off x="4343400" y="3429000"/>
            <a:ext cx="1447800" cy="369332"/>
          </a:xfrm>
          <a:prstGeom prst="rect">
            <a:avLst/>
          </a:prstGeom>
          <a:solidFill>
            <a:srgbClr val="00CCFF"/>
          </a:solidFill>
          <a:ln w="28575">
            <a:solidFill>
              <a:schemeClr val="bg1"/>
            </a:solidFill>
            <a:miter lim="800000"/>
            <a:headEnd/>
            <a:tailEnd/>
          </a:ln>
          <a:effectLst/>
        </p:spPr>
        <p:txBody>
          <a:bodyPr>
            <a:spAutoFit/>
          </a:bodyPr>
          <a:lstStyle/>
          <a:p>
            <a:pPr algn="ctr">
              <a:spcBef>
                <a:spcPct val="50000"/>
              </a:spcBef>
            </a:pPr>
            <a:r>
              <a:rPr lang="en-US" sz="1800">
                <a:solidFill>
                  <a:schemeClr val="bg1"/>
                </a:solidFill>
              </a:rPr>
              <a:t>Vehicle</a:t>
            </a:r>
          </a:p>
        </p:txBody>
      </p:sp>
      <p:sp>
        <p:nvSpPr>
          <p:cNvPr id="1039" name="Text Box 15"/>
          <p:cNvSpPr txBox="1">
            <a:spLocks noChangeArrowheads="1"/>
          </p:cNvSpPr>
          <p:nvPr/>
        </p:nvSpPr>
        <p:spPr bwMode="auto">
          <a:xfrm>
            <a:off x="1905000" y="4343400"/>
            <a:ext cx="2667000" cy="369332"/>
          </a:xfrm>
          <a:prstGeom prst="rect">
            <a:avLst/>
          </a:prstGeom>
          <a:solidFill>
            <a:srgbClr val="00CCFF"/>
          </a:solidFill>
          <a:ln w="28575">
            <a:solidFill>
              <a:schemeClr val="bg1"/>
            </a:solidFill>
            <a:miter lim="800000"/>
            <a:headEnd/>
            <a:tailEnd/>
          </a:ln>
          <a:effectLst/>
        </p:spPr>
        <p:txBody>
          <a:bodyPr>
            <a:spAutoFit/>
          </a:bodyPr>
          <a:lstStyle/>
          <a:p>
            <a:pPr algn="ctr">
              <a:spcBef>
                <a:spcPct val="50000"/>
              </a:spcBef>
            </a:pPr>
            <a:r>
              <a:rPr lang="en-US" sz="1800">
                <a:solidFill>
                  <a:schemeClr val="bg1"/>
                </a:solidFill>
              </a:rPr>
              <a:t>Wheeled vehicle</a:t>
            </a:r>
          </a:p>
        </p:txBody>
      </p:sp>
      <p:sp>
        <p:nvSpPr>
          <p:cNvPr id="1040" name="Text Box 16"/>
          <p:cNvSpPr txBox="1">
            <a:spLocks noChangeArrowheads="1"/>
          </p:cNvSpPr>
          <p:nvPr/>
        </p:nvSpPr>
        <p:spPr bwMode="auto">
          <a:xfrm>
            <a:off x="5715000" y="4343400"/>
            <a:ext cx="1066800" cy="369332"/>
          </a:xfrm>
          <a:prstGeom prst="rect">
            <a:avLst/>
          </a:prstGeom>
          <a:solidFill>
            <a:srgbClr val="00CCFF"/>
          </a:solidFill>
          <a:ln w="28575">
            <a:solidFill>
              <a:schemeClr val="bg1"/>
            </a:solidFill>
            <a:miter lim="800000"/>
            <a:headEnd/>
            <a:tailEnd/>
          </a:ln>
          <a:effectLst/>
        </p:spPr>
        <p:txBody>
          <a:bodyPr>
            <a:spAutoFit/>
          </a:bodyPr>
          <a:lstStyle/>
          <a:p>
            <a:pPr algn="ctr">
              <a:spcBef>
                <a:spcPct val="50000"/>
              </a:spcBef>
            </a:pPr>
            <a:r>
              <a:rPr lang="en-US" sz="1800">
                <a:solidFill>
                  <a:schemeClr val="bg1"/>
                </a:solidFill>
              </a:rPr>
              <a:t>Boat</a:t>
            </a:r>
          </a:p>
        </p:txBody>
      </p:sp>
      <p:sp>
        <p:nvSpPr>
          <p:cNvPr id="1041" name="Text Box 17"/>
          <p:cNvSpPr txBox="1">
            <a:spLocks noChangeArrowheads="1"/>
          </p:cNvSpPr>
          <p:nvPr/>
        </p:nvSpPr>
        <p:spPr bwMode="auto">
          <a:xfrm>
            <a:off x="1676400" y="5105400"/>
            <a:ext cx="1066800" cy="369332"/>
          </a:xfrm>
          <a:prstGeom prst="rect">
            <a:avLst/>
          </a:prstGeom>
          <a:solidFill>
            <a:srgbClr val="33CCFF"/>
          </a:solidFill>
          <a:ln w="28575">
            <a:solidFill>
              <a:schemeClr val="bg1"/>
            </a:solidFill>
            <a:miter lim="800000"/>
            <a:headEnd/>
            <a:tailEnd/>
          </a:ln>
          <a:effectLst/>
        </p:spPr>
        <p:txBody>
          <a:bodyPr>
            <a:spAutoFit/>
          </a:bodyPr>
          <a:lstStyle/>
          <a:p>
            <a:pPr algn="ctr">
              <a:spcBef>
                <a:spcPct val="50000"/>
              </a:spcBef>
            </a:pPr>
            <a:r>
              <a:rPr lang="en-US" sz="1800">
                <a:solidFill>
                  <a:schemeClr val="bg1"/>
                </a:solidFill>
              </a:rPr>
              <a:t>Car</a:t>
            </a:r>
          </a:p>
        </p:txBody>
      </p:sp>
      <p:sp>
        <p:nvSpPr>
          <p:cNvPr id="1042" name="Text Box 18"/>
          <p:cNvSpPr txBox="1">
            <a:spLocks noChangeArrowheads="1"/>
          </p:cNvSpPr>
          <p:nvPr/>
        </p:nvSpPr>
        <p:spPr bwMode="auto">
          <a:xfrm>
            <a:off x="3505200" y="5105400"/>
            <a:ext cx="1295400" cy="369332"/>
          </a:xfrm>
          <a:prstGeom prst="rect">
            <a:avLst/>
          </a:prstGeom>
          <a:solidFill>
            <a:srgbClr val="33CCFF"/>
          </a:solidFill>
          <a:ln w="28575">
            <a:solidFill>
              <a:schemeClr val="bg1"/>
            </a:solidFill>
            <a:miter lim="800000"/>
            <a:headEnd/>
            <a:tailEnd/>
          </a:ln>
          <a:effectLst/>
        </p:spPr>
        <p:txBody>
          <a:bodyPr>
            <a:spAutoFit/>
          </a:bodyPr>
          <a:lstStyle/>
          <a:p>
            <a:pPr algn="ctr">
              <a:spcBef>
                <a:spcPct val="50000"/>
              </a:spcBef>
            </a:pPr>
            <a:r>
              <a:rPr lang="en-US" sz="1800">
                <a:solidFill>
                  <a:schemeClr val="bg1"/>
                </a:solidFill>
              </a:rPr>
              <a:t>Bicycle</a:t>
            </a:r>
          </a:p>
        </p:txBody>
      </p:sp>
      <p:sp>
        <p:nvSpPr>
          <p:cNvPr id="1043" name="Text Box 19"/>
          <p:cNvSpPr txBox="1">
            <a:spLocks noChangeArrowheads="1"/>
          </p:cNvSpPr>
          <p:nvPr/>
        </p:nvSpPr>
        <p:spPr bwMode="auto">
          <a:xfrm>
            <a:off x="2514600" y="5867400"/>
            <a:ext cx="1447800" cy="369332"/>
          </a:xfrm>
          <a:prstGeom prst="rect">
            <a:avLst/>
          </a:prstGeom>
          <a:solidFill>
            <a:srgbClr val="33CCFF"/>
          </a:solidFill>
          <a:ln w="28575">
            <a:solidFill>
              <a:schemeClr val="bg1"/>
            </a:solidFill>
            <a:miter lim="800000"/>
            <a:headEnd/>
            <a:tailEnd/>
          </a:ln>
          <a:effectLst/>
        </p:spPr>
        <p:txBody>
          <a:bodyPr>
            <a:spAutoFit/>
          </a:bodyPr>
          <a:lstStyle/>
          <a:p>
            <a:pPr algn="ctr">
              <a:spcBef>
                <a:spcPct val="50000"/>
              </a:spcBef>
            </a:pPr>
            <a:r>
              <a:rPr lang="en-US" sz="1800">
                <a:solidFill>
                  <a:schemeClr val="bg1"/>
                </a:solidFill>
              </a:rPr>
              <a:t>4-door</a:t>
            </a:r>
          </a:p>
        </p:txBody>
      </p:sp>
      <p:sp>
        <p:nvSpPr>
          <p:cNvPr id="1044" name="Text Box 20"/>
          <p:cNvSpPr txBox="1">
            <a:spLocks noChangeArrowheads="1"/>
          </p:cNvSpPr>
          <p:nvPr/>
        </p:nvSpPr>
        <p:spPr bwMode="auto">
          <a:xfrm>
            <a:off x="838200" y="5867400"/>
            <a:ext cx="1219200" cy="369332"/>
          </a:xfrm>
          <a:prstGeom prst="rect">
            <a:avLst/>
          </a:prstGeom>
          <a:solidFill>
            <a:srgbClr val="33CCFF"/>
          </a:solidFill>
          <a:ln w="28575">
            <a:solidFill>
              <a:schemeClr val="bg1"/>
            </a:solidFill>
            <a:miter lim="800000"/>
            <a:headEnd/>
            <a:tailEnd/>
          </a:ln>
          <a:effectLst/>
        </p:spPr>
        <p:txBody>
          <a:bodyPr>
            <a:spAutoFit/>
          </a:bodyPr>
          <a:lstStyle/>
          <a:p>
            <a:pPr algn="ctr">
              <a:spcBef>
                <a:spcPct val="50000"/>
              </a:spcBef>
            </a:pPr>
            <a:r>
              <a:rPr lang="en-US" sz="1800">
                <a:solidFill>
                  <a:schemeClr val="bg1"/>
                </a:solidFill>
              </a:rPr>
              <a:t>2-door</a:t>
            </a:r>
          </a:p>
        </p:txBody>
      </p:sp>
      <p:cxnSp>
        <p:nvCxnSpPr>
          <p:cNvPr id="1045" name="AutoShape 21"/>
          <p:cNvCxnSpPr>
            <a:cxnSpLocks noChangeShapeType="1"/>
            <a:stCxn id="1038" idx="2"/>
            <a:endCxn id="1039" idx="0"/>
          </p:cNvCxnSpPr>
          <p:nvPr/>
        </p:nvCxnSpPr>
        <p:spPr bwMode="auto">
          <a:xfrm rot="5400000">
            <a:off x="3880366" y="3156466"/>
            <a:ext cx="545068" cy="1828800"/>
          </a:xfrm>
          <a:prstGeom prst="bentConnector3">
            <a:avLst>
              <a:gd name="adj1" fmla="val 50000"/>
            </a:avLst>
          </a:prstGeom>
          <a:noFill/>
          <a:ln w="28575">
            <a:solidFill>
              <a:schemeClr val="bg1"/>
            </a:solidFill>
            <a:miter lim="800000"/>
            <a:headEnd/>
            <a:tailEnd/>
          </a:ln>
          <a:effectLst/>
        </p:spPr>
      </p:cxnSp>
      <p:cxnSp>
        <p:nvCxnSpPr>
          <p:cNvPr id="1046" name="AutoShape 22"/>
          <p:cNvCxnSpPr>
            <a:cxnSpLocks noChangeShapeType="1"/>
            <a:stCxn id="1039" idx="2"/>
            <a:endCxn id="1041" idx="0"/>
          </p:cNvCxnSpPr>
          <p:nvPr/>
        </p:nvCxnSpPr>
        <p:spPr bwMode="auto">
          <a:xfrm rot="5400000">
            <a:off x="2527816" y="4394716"/>
            <a:ext cx="392668" cy="1028700"/>
          </a:xfrm>
          <a:prstGeom prst="bentConnector3">
            <a:avLst>
              <a:gd name="adj1" fmla="val 50000"/>
            </a:avLst>
          </a:prstGeom>
          <a:noFill/>
          <a:ln w="28575">
            <a:solidFill>
              <a:schemeClr val="bg1"/>
            </a:solidFill>
            <a:miter lim="800000"/>
            <a:headEnd/>
            <a:tailEnd/>
          </a:ln>
          <a:effectLst/>
        </p:spPr>
      </p:cxnSp>
      <p:cxnSp>
        <p:nvCxnSpPr>
          <p:cNvPr id="1047" name="AutoShape 23"/>
          <p:cNvCxnSpPr>
            <a:cxnSpLocks noChangeShapeType="1"/>
            <a:stCxn id="1039" idx="2"/>
            <a:endCxn id="1042" idx="0"/>
          </p:cNvCxnSpPr>
          <p:nvPr/>
        </p:nvCxnSpPr>
        <p:spPr bwMode="auto">
          <a:xfrm rot="16200000" flipH="1">
            <a:off x="3499366" y="4451866"/>
            <a:ext cx="392668" cy="914400"/>
          </a:xfrm>
          <a:prstGeom prst="bentConnector3">
            <a:avLst>
              <a:gd name="adj1" fmla="val 50000"/>
            </a:avLst>
          </a:prstGeom>
          <a:noFill/>
          <a:ln w="28575">
            <a:solidFill>
              <a:schemeClr val="bg1"/>
            </a:solidFill>
            <a:miter lim="800000"/>
            <a:headEnd/>
            <a:tailEnd/>
          </a:ln>
          <a:effectLst/>
        </p:spPr>
      </p:cxnSp>
      <p:cxnSp>
        <p:nvCxnSpPr>
          <p:cNvPr id="1048" name="AutoShape 24"/>
          <p:cNvCxnSpPr>
            <a:cxnSpLocks noChangeShapeType="1"/>
            <a:stCxn id="1038" idx="2"/>
            <a:endCxn id="1040" idx="0"/>
          </p:cNvCxnSpPr>
          <p:nvPr/>
        </p:nvCxnSpPr>
        <p:spPr bwMode="auto">
          <a:xfrm rot="16200000" flipH="1">
            <a:off x="5385316" y="3480316"/>
            <a:ext cx="545068" cy="1181100"/>
          </a:xfrm>
          <a:prstGeom prst="bentConnector3">
            <a:avLst>
              <a:gd name="adj1" fmla="val 50000"/>
            </a:avLst>
          </a:prstGeom>
          <a:noFill/>
          <a:ln w="28575">
            <a:solidFill>
              <a:schemeClr val="bg1"/>
            </a:solidFill>
            <a:miter lim="800000"/>
            <a:headEnd/>
            <a:tailEnd/>
          </a:ln>
          <a:effectLst/>
        </p:spPr>
      </p:cxnSp>
      <p:cxnSp>
        <p:nvCxnSpPr>
          <p:cNvPr id="1049" name="AutoShape 25"/>
          <p:cNvCxnSpPr>
            <a:cxnSpLocks noChangeShapeType="1"/>
            <a:stCxn id="1041" idx="2"/>
            <a:endCxn id="1044" idx="0"/>
          </p:cNvCxnSpPr>
          <p:nvPr/>
        </p:nvCxnSpPr>
        <p:spPr bwMode="auto">
          <a:xfrm rot="5400000">
            <a:off x="1632466" y="5290066"/>
            <a:ext cx="392668" cy="762000"/>
          </a:xfrm>
          <a:prstGeom prst="bentConnector3">
            <a:avLst>
              <a:gd name="adj1" fmla="val 50000"/>
            </a:avLst>
          </a:prstGeom>
          <a:noFill/>
          <a:ln w="28575">
            <a:solidFill>
              <a:schemeClr val="bg1"/>
            </a:solidFill>
            <a:miter lim="800000"/>
            <a:headEnd/>
            <a:tailEnd/>
          </a:ln>
          <a:effectLst/>
        </p:spPr>
      </p:cxnSp>
      <p:cxnSp>
        <p:nvCxnSpPr>
          <p:cNvPr id="1050" name="AutoShape 26"/>
          <p:cNvCxnSpPr>
            <a:cxnSpLocks noChangeShapeType="1"/>
            <a:stCxn id="1041" idx="2"/>
            <a:endCxn id="1043" idx="0"/>
          </p:cNvCxnSpPr>
          <p:nvPr/>
        </p:nvCxnSpPr>
        <p:spPr bwMode="auto">
          <a:xfrm rot="16200000" flipH="1">
            <a:off x="2527816" y="5156716"/>
            <a:ext cx="392668" cy="1028700"/>
          </a:xfrm>
          <a:prstGeom prst="bentConnector3">
            <a:avLst>
              <a:gd name="adj1" fmla="val 50000"/>
            </a:avLst>
          </a:prstGeom>
          <a:noFill/>
          <a:ln w="28575">
            <a:solidFill>
              <a:schemeClr val="bg1"/>
            </a:solidFill>
            <a:miter lim="800000"/>
            <a:headEnd/>
            <a:tailEnd/>
          </a:ln>
          <a:effec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1"/>
                </a:solidFill>
              </a:rPr>
              <a:t>Inheritance vs. Access</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1FFC834F-BCAD-4C47-9DE1-3D1137B00E0E}" type="slidenum">
              <a:rPr lang="en-US" smtClean="0">
                <a:solidFill>
                  <a:schemeClr val="bg1"/>
                </a:solidFill>
              </a:rPr>
              <a:pPr/>
              <a:t>20</a:t>
            </a:fld>
            <a:endParaRPr lang="en-US">
              <a:solidFill>
                <a:schemeClr val="bg1"/>
              </a:solidFill>
            </a:endParaRPr>
          </a:p>
        </p:txBody>
      </p:sp>
      <p:grpSp>
        <p:nvGrpSpPr>
          <p:cNvPr id="3" name="Group 5"/>
          <p:cNvGrpSpPr>
            <a:grpSpLocks/>
          </p:cNvGrpSpPr>
          <p:nvPr/>
        </p:nvGrpSpPr>
        <p:grpSpPr bwMode="auto">
          <a:xfrm>
            <a:off x="334963" y="1600199"/>
            <a:ext cx="8474075" cy="4608514"/>
            <a:chOff x="230" y="960"/>
            <a:chExt cx="5338" cy="2903"/>
          </a:xfrm>
        </p:grpSpPr>
        <p:sp>
          <p:nvSpPr>
            <p:cNvPr id="7" name="Text Box 3"/>
            <p:cNvSpPr txBox="1">
              <a:spLocks noChangeArrowheads="1"/>
            </p:cNvSpPr>
            <p:nvPr/>
          </p:nvSpPr>
          <p:spPr bwMode="auto">
            <a:xfrm>
              <a:off x="230" y="1203"/>
              <a:ext cx="2114" cy="11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lnSpc>
                  <a:spcPct val="80000"/>
                </a:lnSpc>
              </a:pPr>
              <a:r>
                <a:rPr lang="en-US" altLang="en-US" dirty="0">
                  <a:solidFill>
                    <a:schemeClr val="bg1"/>
                  </a:solidFill>
                </a:rPr>
                <a:t>private members:</a:t>
              </a:r>
            </a:p>
            <a:p>
              <a:pPr eaLnBrk="1" hangingPunct="1">
                <a:lnSpc>
                  <a:spcPct val="80000"/>
                </a:lnSpc>
              </a:pPr>
              <a:r>
                <a:rPr lang="en-US" altLang="en-US" dirty="0">
                  <a:solidFill>
                    <a:schemeClr val="bg1"/>
                  </a:solidFill>
                  <a:latin typeface="Courier New" pitchFamily="112" charset="0"/>
                </a:rPr>
                <a:t>  char letter;</a:t>
              </a:r>
            </a:p>
            <a:p>
              <a:pPr eaLnBrk="1" hangingPunct="1">
                <a:lnSpc>
                  <a:spcPct val="80000"/>
                </a:lnSpc>
              </a:pPr>
              <a:r>
                <a:rPr lang="en-US" altLang="en-US" dirty="0">
                  <a:solidFill>
                    <a:schemeClr val="bg1"/>
                  </a:solidFill>
                  <a:latin typeface="Courier New" pitchFamily="112" charset="0"/>
                </a:rPr>
                <a:t>  float score;</a:t>
              </a:r>
            </a:p>
            <a:p>
              <a:pPr eaLnBrk="1" hangingPunct="1">
                <a:lnSpc>
                  <a:spcPct val="80000"/>
                </a:lnSpc>
              </a:pPr>
              <a:r>
                <a:rPr lang="en-US" altLang="en-US" dirty="0">
                  <a:solidFill>
                    <a:schemeClr val="bg1"/>
                  </a:solidFill>
                  <a:latin typeface="Courier New" pitchFamily="112" charset="0"/>
                </a:rPr>
                <a:t>  void </a:t>
              </a:r>
              <a:r>
                <a:rPr lang="en-US" altLang="en-US" dirty="0" err="1">
                  <a:solidFill>
                    <a:schemeClr val="bg1"/>
                  </a:solidFill>
                  <a:latin typeface="Courier New" pitchFamily="112" charset="0"/>
                </a:rPr>
                <a:t>calcGrade</a:t>
              </a:r>
              <a:r>
                <a:rPr lang="en-US" altLang="en-US" dirty="0">
                  <a:solidFill>
                    <a:schemeClr val="bg1"/>
                  </a:solidFill>
                  <a:latin typeface="Courier New" pitchFamily="112" charset="0"/>
                </a:rPr>
                <a:t>();</a:t>
              </a:r>
            </a:p>
            <a:p>
              <a:pPr eaLnBrk="1" hangingPunct="1">
                <a:lnSpc>
                  <a:spcPct val="80000"/>
                </a:lnSpc>
              </a:pPr>
              <a:r>
                <a:rPr lang="en-US" altLang="en-US" dirty="0">
                  <a:solidFill>
                    <a:schemeClr val="bg1"/>
                  </a:solidFill>
                </a:rPr>
                <a:t>public members:</a:t>
              </a:r>
            </a:p>
            <a:p>
              <a:pPr eaLnBrk="1" hangingPunct="1">
                <a:lnSpc>
                  <a:spcPct val="80000"/>
                </a:lnSpc>
              </a:pPr>
              <a:r>
                <a:rPr lang="en-US" altLang="en-US" dirty="0">
                  <a:solidFill>
                    <a:schemeClr val="bg1"/>
                  </a:solidFill>
                  <a:latin typeface="Courier New" pitchFamily="112" charset="0"/>
                </a:rPr>
                <a:t>  void </a:t>
              </a:r>
              <a:r>
                <a:rPr lang="en-US" altLang="en-US" dirty="0" err="1">
                  <a:solidFill>
                    <a:schemeClr val="bg1"/>
                  </a:solidFill>
                  <a:latin typeface="Courier New" pitchFamily="112" charset="0"/>
                </a:rPr>
                <a:t>setScore</a:t>
              </a:r>
              <a:r>
                <a:rPr lang="en-US" altLang="en-US" dirty="0">
                  <a:solidFill>
                    <a:schemeClr val="bg1"/>
                  </a:solidFill>
                  <a:latin typeface="Courier New" pitchFamily="112" charset="0"/>
                </a:rPr>
                <a:t>(float);</a:t>
              </a:r>
            </a:p>
            <a:p>
              <a:pPr eaLnBrk="1" hangingPunct="1">
                <a:lnSpc>
                  <a:spcPct val="80000"/>
                </a:lnSpc>
              </a:pPr>
              <a:r>
                <a:rPr lang="en-US" altLang="en-US" dirty="0">
                  <a:solidFill>
                    <a:schemeClr val="bg1"/>
                  </a:solidFill>
                  <a:latin typeface="Courier New" pitchFamily="112" charset="0"/>
                </a:rPr>
                <a:t>  float </a:t>
              </a:r>
              <a:r>
                <a:rPr lang="en-US" altLang="en-US" dirty="0" err="1">
                  <a:solidFill>
                    <a:schemeClr val="bg1"/>
                  </a:solidFill>
                  <a:latin typeface="Courier New" pitchFamily="112" charset="0"/>
                </a:rPr>
                <a:t>getScore</a:t>
              </a:r>
              <a:r>
                <a:rPr lang="en-US" altLang="en-US" dirty="0">
                  <a:solidFill>
                    <a:schemeClr val="bg1"/>
                  </a:solidFill>
                  <a:latin typeface="Courier New" pitchFamily="112" charset="0"/>
                </a:rPr>
                <a:t>();</a:t>
              </a:r>
            </a:p>
            <a:p>
              <a:pPr eaLnBrk="1" hangingPunct="1">
                <a:lnSpc>
                  <a:spcPct val="80000"/>
                </a:lnSpc>
              </a:pPr>
              <a:r>
                <a:rPr lang="en-US" altLang="en-US" dirty="0">
                  <a:solidFill>
                    <a:schemeClr val="bg1"/>
                  </a:solidFill>
                  <a:latin typeface="Courier New" pitchFamily="112" charset="0"/>
                </a:rPr>
                <a:t>  char </a:t>
              </a:r>
              <a:r>
                <a:rPr lang="en-US" altLang="en-US" dirty="0" err="1">
                  <a:solidFill>
                    <a:schemeClr val="bg1"/>
                  </a:solidFill>
                  <a:latin typeface="Courier New" pitchFamily="112" charset="0"/>
                </a:rPr>
                <a:t>getLetter</a:t>
              </a:r>
              <a:r>
                <a:rPr lang="en-US" altLang="en-US" dirty="0">
                  <a:solidFill>
                    <a:schemeClr val="bg1"/>
                  </a:solidFill>
                  <a:latin typeface="Courier New" pitchFamily="112" charset="0"/>
                </a:rPr>
                <a:t>();</a:t>
              </a:r>
            </a:p>
          </p:txBody>
        </p:sp>
        <p:sp>
          <p:nvSpPr>
            <p:cNvPr id="8" name="Rectangle 7"/>
            <p:cNvSpPr>
              <a:spLocks noChangeArrowheads="1"/>
            </p:cNvSpPr>
            <p:nvPr/>
          </p:nvSpPr>
          <p:spPr bwMode="auto">
            <a:xfrm>
              <a:off x="240" y="1200"/>
              <a:ext cx="2016" cy="1152"/>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9" name="Text Box 6"/>
            <p:cNvSpPr txBox="1">
              <a:spLocks noChangeArrowheads="1"/>
            </p:cNvSpPr>
            <p:nvPr/>
          </p:nvSpPr>
          <p:spPr bwMode="auto">
            <a:xfrm>
              <a:off x="646" y="960"/>
              <a:ext cx="916"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r>
                <a:rPr lang="en-US" altLang="en-US">
                  <a:solidFill>
                    <a:schemeClr val="bg1"/>
                  </a:solidFill>
                </a:rPr>
                <a:t>class Grade</a:t>
              </a:r>
            </a:p>
          </p:txBody>
        </p:sp>
        <p:sp>
          <p:nvSpPr>
            <p:cNvPr id="10" name="Rectangle 9"/>
            <p:cNvSpPr>
              <a:spLocks noChangeArrowheads="1"/>
            </p:cNvSpPr>
            <p:nvPr/>
          </p:nvSpPr>
          <p:spPr bwMode="auto">
            <a:xfrm>
              <a:off x="240" y="960"/>
              <a:ext cx="2016" cy="240"/>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1" name="Text Box 8"/>
            <p:cNvSpPr txBox="1">
              <a:spLocks noChangeArrowheads="1"/>
            </p:cNvSpPr>
            <p:nvPr/>
          </p:nvSpPr>
          <p:spPr bwMode="auto">
            <a:xfrm>
              <a:off x="3360" y="1200"/>
              <a:ext cx="1776" cy="9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lnSpc>
                  <a:spcPct val="80000"/>
                </a:lnSpc>
              </a:pPr>
              <a:r>
                <a:rPr lang="en-US" altLang="en-US">
                  <a:solidFill>
                    <a:schemeClr val="bg1"/>
                  </a:solidFill>
                </a:rPr>
                <a:t>private members:</a:t>
              </a:r>
            </a:p>
            <a:p>
              <a:pPr eaLnBrk="1" hangingPunct="1">
                <a:lnSpc>
                  <a:spcPct val="80000"/>
                </a:lnSpc>
              </a:pPr>
              <a:r>
                <a:rPr lang="en-US" altLang="en-US">
                  <a:solidFill>
                    <a:schemeClr val="bg1"/>
                  </a:solidFill>
                  <a:latin typeface="Courier New" pitchFamily="112" charset="0"/>
                </a:rPr>
                <a:t>  int numQuestions;</a:t>
              </a:r>
            </a:p>
            <a:p>
              <a:pPr eaLnBrk="1" hangingPunct="1">
                <a:lnSpc>
                  <a:spcPct val="80000"/>
                </a:lnSpc>
              </a:pPr>
              <a:r>
                <a:rPr lang="en-US" altLang="en-US">
                  <a:solidFill>
                    <a:schemeClr val="bg1"/>
                  </a:solidFill>
                  <a:latin typeface="Courier New" pitchFamily="112" charset="0"/>
                </a:rPr>
                <a:t>  float pointsEach;</a:t>
              </a:r>
            </a:p>
            <a:p>
              <a:pPr eaLnBrk="1" hangingPunct="1">
                <a:lnSpc>
                  <a:spcPct val="80000"/>
                </a:lnSpc>
              </a:pPr>
              <a:r>
                <a:rPr lang="en-US" altLang="en-US">
                  <a:solidFill>
                    <a:schemeClr val="bg1"/>
                  </a:solidFill>
                  <a:latin typeface="Courier New" pitchFamily="112" charset="0"/>
                </a:rPr>
                <a:t>  int numMissed;</a:t>
              </a:r>
            </a:p>
            <a:p>
              <a:pPr eaLnBrk="1" hangingPunct="1">
                <a:lnSpc>
                  <a:spcPct val="80000"/>
                </a:lnSpc>
              </a:pPr>
              <a:r>
                <a:rPr lang="en-US" altLang="en-US">
                  <a:solidFill>
                    <a:schemeClr val="bg1"/>
                  </a:solidFill>
                </a:rPr>
                <a:t>public members:</a:t>
              </a:r>
            </a:p>
            <a:p>
              <a:pPr eaLnBrk="1" hangingPunct="1">
                <a:lnSpc>
                  <a:spcPct val="80000"/>
                </a:lnSpc>
              </a:pPr>
              <a:r>
                <a:rPr lang="en-US" altLang="en-US">
                  <a:solidFill>
                    <a:schemeClr val="bg1"/>
                  </a:solidFill>
                  <a:latin typeface="Courier New" pitchFamily="112" charset="0"/>
                </a:rPr>
                <a:t>  Test(int, int);</a:t>
              </a:r>
            </a:p>
          </p:txBody>
        </p:sp>
        <p:sp>
          <p:nvSpPr>
            <p:cNvPr id="12" name="Rectangle 11"/>
            <p:cNvSpPr>
              <a:spLocks noChangeArrowheads="1"/>
            </p:cNvSpPr>
            <p:nvPr/>
          </p:nvSpPr>
          <p:spPr bwMode="auto">
            <a:xfrm>
              <a:off x="3360" y="1200"/>
              <a:ext cx="1872" cy="1104"/>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3" name="Rectangle 12"/>
            <p:cNvSpPr>
              <a:spLocks noChangeArrowheads="1"/>
            </p:cNvSpPr>
            <p:nvPr/>
          </p:nvSpPr>
          <p:spPr bwMode="auto">
            <a:xfrm>
              <a:off x="3360" y="960"/>
              <a:ext cx="1872" cy="24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4" name="Text Box 11"/>
            <p:cNvSpPr txBox="1">
              <a:spLocks noChangeArrowheads="1"/>
            </p:cNvSpPr>
            <p:nvPr/>
          </p:nvSpPr>
          <p:spPr bwMode="auto">
            <a:xfrm>
              <a:off x="576" y="2640"/>
              <a:ext cx="1968" cy="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altLang="en-US">
                  <a:solidFill>
                    <a:schemeClr val="bg1"/>
                  </a:solidFill>
                </a:rPr>
                <a:t>When </a:t>
              </a:r>
              <a:r>
                <a:rPr lang="en-US" altLang="en-US">
                  <a:solidFill>
                    <a:schemeClr val="bg1"/>
                  </a:solidFill>
                  <a:latin typeface="Courier New" pitchFamily="112" charset="0"/>
                </a:rPr>
                <a:t>Test</a:t>
              </a:r>
              <a:r>
                <a:rPr lang="en-US" altLang="en-US">
                  <a:solidFill>
                    <a:schemeClr val="bg1"/>
                  </a:solidFill>
                </a:rPr>
                <a:t> class inherits</a:t>
              </a:r>
            </a:p>
            <a:p>
              <a:pPr eaLnBrk="1" hangingPunct="1"/>
              <a:r>
                <a:rPr lang="en-US" altLang="en-US">
                  <a:solidFill>
                    <a:schemeClr val="bg1"/>
                  </a:solidFill>
                </a:rPr>
                <a:t>from </a:t>
              </a:r>
              <a:r>
                <a:rPr lang="en-US" altLang="en-US">
                  <a:solidFill>
                    <a:schemeClr val="bg1"/>
                  </a:solidFill>
                  <a:latin typeface="Courier New" pitchFamily="112" charset="0"/>
                </a:rPr>
                <a:t>Grade</a:t>
              </a:r>
              <a:r>
                <a:rPr lang="en-US" altLang="en-US">
                  <a:solidFill>
                    <a:schemeClr val="bg1"/>
                  </a:solidFill>
                </a:rPr>
                <a:t> class using </a:t>
              </a:r>
            </a:p>
            <a:p>
              <a:pPr eaLnBrk="1" hangingPunct="1"/>
              <a:r>
                <a:rPr lang="en-US" altLang="en-US">
                  <a:solidFill>
                    <a:schemeClr val="bg1"/>
                  </a:solidFill>
                  <a:latin typeface="Courier New" pitchFamily="112" charset="0"/>
                </a:rPr>
                <a:t>protected</a:t>
              </a:r>
              <a:r>
                <a:rPr lang="en-US" altLang="en-US">
                  <a:solidFill>
                    <a:schemeClr val="bg1"/>
                  </a:solidFill>
                </a:rPr>
                <a:t> class access, it looks like this:</a:t>
              </a:r>
            </a:p>
          </p:txBody>
        </p:sp>
        <p:sp>
          <p:nvSpPr>
            <p:cNvPr id="15" name="Text Box 12"/>
            <p:cNvSpPr txBox="1">
              <a:spLocks noChangeArrowheads="1"/>
            </p:cNvSpPr>
            <p:nvPr/>
          </p:nvSpPr>
          <p:spPr bwMode="auto">
            <a:xfrm>
              <a:off x="3360" y="2400"/>
              <a:ext cx="2208" cy="1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lnSpc>
                  <a:spcPct val="80000"/>
                </a:lnSpc>
              </a:pPr>
              <a:r>
                <a:rPr lang="en-US" altLang="en-US">
                  <a:solidFill>
                    <a:schemeClr val="bg1"/>
                  </a:solidFill>
                </a:rPr>
                <a:t>private members:</a:t>
              </a:r>
            </a:p>
            <a:p>
              <a:pPr eaLnBrk="1" hangingPunct="1">
                <a:lnSpc>
                  <a:spcPct val="80000"/>
                </a:lnSpc>
              </a:pPr>
              <a:r>
                <a:rPr lang="en-US" altLang="en-US">
                  <a:solidFill>
                    <a:schemeClr val="bg1"/>
                  </a:solidFill>
                  <a:latin typeface="Courier New" pitchFamily="112" charset="0"/>
                </a:rPr>
                <a:t>  int numQuestions:</a:t>
              </a:r>
            </a:p>
            <a:p>
              <a:pPr eaLnBrk="1" hangingPunct="1">
                <a:lnSpc>
                  <a:spcPct val="80000"/>
                </a:lnSpc>
              </a:pPr>
              <a:r>
                <a:rPr lang="en-US" altLang="en-US">
                  <a:solidFill>
                    <a:schemeClr val="bg1"/>
                  </a:solidFill>
                  <a:latin typeface="Courier New" pitchFamily="112" charset="0"/>
                </a:rPr>
                <a:t>  float pointsEach;</a:t>
              </a:r>
            </a:p>
            <a:p>
              <a:pPr eaLnBrk="1" hangingPunct="1">
                <a:lnSpc>
                  <a:spcPct val="80000"/>
                </a:lnSpc>
              </a:pPr>
              <a:r>
                <a:rPr lang="en-US" altLang="en-US">
                  <a:solidFill>
                    <a:schemeClr val="bg1"/>
                  </a:solidFill>
                  <a:latin typeface="Courier New" pitchFamily="112" charset="0"/>
                </a:rPr>
                <a:t>  int numMissed;</a:t>
              </a:r>
            </a:p>
            <a:p>
              <a:pPr eaLnBrk="1" hangingPunct="1">
                <a:lnSpc>
                  <a:spcPct val="80000"/>
                </a:lnSpc>
              </a:pPr>
              <a:r>
                <a:rPr lang="en-US" altLang="en-US">
                  <a:solidFill>
                    <a:schemeClr val="bg1"/>
                  </a:solidFill>
                </a:rPr>
                <a:t>public members:</a:t>
              </a:r>
            </a:p>
            <a:p>
              <a:pPr eaLnBrk="1" hangingPunct="1">
                <a:lnSpc>
                  <a:spcPct val="80000"/>
                </a:lnSpc>
              </a:pPr>
              <a:r>
                <a:rPr lang="en-US" altLang="en-US">
                  <a:solidFill>
                    <a:schemeClr val="bg1"/>
                  </a:solidFill>
                  <a:latin typeface="Courier New" pitchFamily="112" charset="0"/>
                </a:rPr>
                <a:t>  Test(int, int);</a:t>
              </a:r>
            </a:p>
            <a:p>
              <a:pPr eaLnBrk="1" hangingPunct="1">
                <a:lnSpc>
                  <a:spcPct val="80000"/>
                </a:lnSpc>
              </a:pPr>
              <a:r>
                <a:rPr lang="en-US" altLang="en-US">
                  <a:solidFill>
                    <a:schemeClr val="bg1"/>
                  </a:solidFill>
                </a:rPr>
                <a:t>protected members:</a:t>
              </a:r>
            </a:p>
            <a:p>
              <a:pPr eaLnBrk="1" hangingPunct="1">
                <a:lnSpc>
                  <a:spcPct val="80000"/>
                </a:lnSpc>
              </a:pPr>
              <a:r>
                <a:rPr lang="en-US" altLang="en-US">
                  <a:solidFill>
                    <a:schemeClr val="bg1"/>
                  </a:solidFill>
                  <a:latin typeface="Courier New" pitchFamily="112" charset="0"/>
                </a:rPr>
                <a:t>  void setScore(float);</a:t>
              </a:r>
            </a:p>
            <a:p>
              <a:pPr eaLnBrk="1" hangingPunct="1">
                <a:lnSpc>
                  <a:spcPct val="80000"/>
                </a:lnSpc>
              </a:pPr>
              <a:r>
                <a:rPr lang="en-US" altLang="en-US">
                  <a:solidFill>
                    <a:schemeClr val="bg1"/>
                  </a:solidFill>
                  <a:latin typeface="Courier New" pitchFamily="112" charset="0"/>
                </a:rPr>
                <a:t>  float getScore();</a:t>
              </a:r>
            </a:p>
            <a:p>
              <a:pPr eaLnBrk="1" hangingPunct="1">
                <a:lnSpc>
                  <a:spcPct val="80000"/>
                </a:lnSpc>
              </a:pPr>
              <a:r>
                <a:rPr lang="en-US" altLang="en-US">
                  <a:solidFill>
                    <a:schemeClr val="bg1"/>
                  </a:solidFill>
                  <a:latin typeface="Courier New" pitchFamily="112" charset="0"/>
                </a:rPr>
                <a:t>  float getLetter();</a:t>
              </a:r>
            </a:p>
          </p:txBody>
        </p:sp>
        <p:sp>
          <p:nvSpPr>
            <p:cNvPr id="16" name="Rectangle 15"/>
            <p:cNvSpPr>
              <a:spLocks noChangeArrowheads="1"/>
            </p:cNvSpPr>
            <p:nvPr/>
          </p:nvSpPr>
          <p:spPr bwMode="auto">
            <a:xfrm>
              <a:off x="3360" y="2400"/>
              <a:ext cx="2064" cy="1440"/>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8" name="Text Box 15"/>
            <p:cNvSpPr txBox="1">
              <a:spLocks noChangeArrowheads="1"/>
            </p:cNvSpPr>
            <p:nvPr/>
          </p:nvSpPr>
          <p:spPr bwMode="auto">
            <a:xfrm>
              <a:off x="3264" y="960"/>
              <a:ext cx="2064" cy="231"/>
            </a:xfrm>
            <a:prstGeom prst="rect">
              <a:avLst/>
            </a:prstGeom>
            <a:noFill/>
            <a:ln>
              <a:solidFill>
                <a:schemeClr val="bg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r>
                <a:rPr lang="en-US" altLang="en-US">
                  <a:solidFill>
                    <a:schemeClr val="bg1"/>
                  </a:solidFill>
                </a:rPr>
                <a:t>class Test : protected Grade</a:t>
              </a:r>
            </a:p>
          </p:txBody>
        </p:sp>
      </p:grpSp>
      <p:sp>
        <p:nvSpPr>
          <p:cNvPr id="19" name="Line 15"/>
          <p:cNvSpPr>
            <a:spLocks noChangeShapeType="1"/>
          </p:cNvSpPr>
          <p:nvPr/>
        </p:nvSpPr>
        <p:spPr bwMode="auto">
          <a:xfrm>
            <a:off x="2590800" y="5327650"/>
            <a:ext cx="2514600" cy="0"/>
          </a:xfrm>
          <a:prstGeom prst="line">
            <a:avLst/>
          </a:prstGeom>
          <a:noFill/>
          <a:ln w="63500">
            <a:solidFill>
              <a:schemeClr val="bg1"/>
            </a:solidFill>
            <a:round/>
            <a:headEnd/>
            <a:tailEnd type="triangle" w="med" len="med"/>
          </a:ln>
          <a:extLst>
            <a:ext uri="{909E8E84-426E-40DD-AFC4-6F175D3DCCD1}">
              <a14:hiddenFill xmlns=""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solidFill>
                <a:schemeClr val="bg1"/>
              </a:solidFill>
            </a:endParaRPr>
          </a:p>
        </p:txBody>
      </p:sp>
    </p:spTree>
    <p:extLst>
      <p:ext uri="{BB962C8B-B14F-4D97-AF65-F5344CB8AC3E}">
        <p14:creationId xmlns="" xmlns:p14="http://schemas.microsoft.com/office/powerpoint/2010/main" val="3541345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1"/>
                </a:solidFill>
              </a:rPr>
              <a:t>Inheritance vs. Access</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1FFC834F-BCAD-4C47-9DE1-3D1137B00E0E}" type="slidenum">
              <a:rPr lang="en-US" smtClean="0">
                <a:solidFill>
                  <a:schemeClr val="bg1"/>
                </a:solidFill>
              </a:rPr>
              <a:pPr/>
              <a:t>21</a:t>
            </a:fld>
            <a:endParaRPr lang="en-US">
              <a:solidFill>
                <a:schemeClr val="bg1"/>
              </a:solidFill>
            </a:endParaRPr>
          </a:p>
        </p:txBody>
      </p:sp>
      <p:grpSp>
        <p:nvGrpSpPr>
          <p:cNvPr id="3" name="Group 5"/>
          <p:cNvGrpSpPr>
            <a:grpSpLocks/>
          </p:cNvGrpSpPr>
          <p:nvPr/>
        </p:nvGrpSpPr>
        <p:grpSpPr bwMode="auto">
          <a:xfrm>
            <a:off x="334963" y="1679574"/>
            <a:ext cx="8474075" cy="4608514"/>
            <a:chOff x="230" y="960"/>
            <a:chExt cx="5338" cy="2903"/>
          </a:xfrm>
        </p:grpSpPr>
        <p:sp>
          <p:nvSpPr>
            <p:cNvPr id="7" name="Text Box 12"/>
            <p:cNvSpPr txBox="1">
              <a:spLocks noChangeArrowheads="1"/>
            </p:cNvSpPr>
            <p:nvPr/>
          </p:nvSpPr>
          <p:spPr bwMode="auto">
            <a:xfrm>
              <a:off x="3360" y="2400"/>
              <a:ext cx="2208" cy="1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lnSpc>
                  <a:spcPct val="80000"/>
                </a:lnSpc>
              </a:pPr>
              <a:r>
                <a:rPr lang="en-US" altLang="en-US">
                  <a:solidFill>
                    <a:schemeClr val="bg1"/>
                  </a:solidFill>
                </a:rPr>
                <a:t>private members:</a:t>
              </a:r>
            </a:p>
            <a:p>
              <a:pPr eaLnBrk="1" hangingPunct="1">
                <a:lnSpc>
                  <a:spcPct val="80000"/>
                </a:lnSpc>
              </a:pPr>
              <a:r>
                <a:rPr lang="en-US" altLang="en-US">
                  <a:solidFill>
                    <a:schemeClr val="bg1"/>
                  </a:solidFill>
                  <a:latin typeface="Courier New" pitchFamily="112" charset="0"/>
                </a:rPr>
                <a:t>  int numQuestions:</a:t>
              </a:r>
            </a:p>
            <a:p>
              <a:pPr eaLnBrk="1" hangingPunct="1">
                <a:lnSpc>
                  <a:spcPct val="80000"/>
                </a:lnSpc>
              </a:pPr>
              <a:r>
                <a:rPr lang="en-US" altLang="en-US">
                  <a:solidFill>
                    <a:schemeClr val="bg1"/>
                  </a:solidFill>
                  <a:latin typeface="Courier New" pitchFamily="112" charset="0"/>
                </a:rPr>
                <a:t>  float pointsEach;</a:t>
              </a:r>
            </a:p>
            <a:p>
              <a:pPr eaLnBrk="1" hangingPunct="1">
                <a:lnSpc>
                  <a:spcPct val="80000"/>
                </a:lnSpc>
              </a:pPr>
              <a:r>
                <a:rPr lang="en-US" altLang="en-US">
                  <a:solidFill>
                    <a:schemeClr val="bg1"/>
                  </a:solidFill>
                  <a:latin typeface="Courier New" pitchFamily="112" charset="0"/>
                </a:rPr>
                <a:t>  int numMissed;</a:t>
              </a:r>
            </a:p>
            <a:p>
              <a:pPr eaLnBrk="1" hangingPunct="1">
                <a:lnSpc>
                  <a:spcPct val="80000"/>
                </a:lnSpc>
              </a:pPr>
              <a:r>
                <a:rPr lang="en-US" altLang="en-US">
                  <a:solidFill>
                    <a:schemeClr val="bg1"/>
                  </a:solidFill>
                  <a:latin typeface="Courier New" pitchFamily="112" charset="0"/>
                </a:rPr>
                <a:t>  void setScore(float);</a:t>
              </a:r>
            </a:p>
            <a:p>
              <a:pPr eaLnBrk="1" hangingPunct="1">
                <a:lnSpc>
                  <a:spcPct val="80000"/>
                </a:lnSpc>
              </a:pPr>
              <a:r>
                <a:rPr lang="en-US" altLang="en-US">
                  <a:solidFill>
                    <a:schemeClr val="bg1"/>
                  </a:solidFill>
                  <a:latin typeface="Courier New" pitchFamily="112" charset="0"/>
                </a:rPr>
                <a:t>  float getScore();</a:t>
              </a:r>
            </a:p>
            <a:p>
              <a:pPr eaLnBrk="1" hangingPunct="1">
                <a:lnSpc>
                  <a:spcPct val="80000"/>
                </a:lnSpc>
              </a:pPr>
              <a:r>
                <a:rPr lang="en-US" altLang="en-US">
                  <a:solidFill>
                    <a:schemeClr val="bg1"/>
                  </a:solidFill>
                  <a:latin typeface="Courier New" pitchFamily="112" charset="0"/>
                </a:rPr>
                <a:t>  float getLetter();</a:t>
              </a:r>
            </a:p>
            <a:p>
              <a:pPr eaLnBrk="1" hangingPunct="1">
                <a:lnSpc>
                  <a:spcPct val="80000"/>
                </a:lnSpc>
              </a:pPr>
              <a:r>
                <a:rPr lang="en-US" altLang="en-US">
                  <a:solidFill>
                    <a:schemeClr val="bg1"/>
                  </a:solidFill>
                </a:rPr>
                <a:t>public members:</a:t>
              </a:r>
            </a:p>
            <a:p>
              <a:pPr eaLnBrk="1" hangingPunct="1">
                <a:lnSpc>
                  <a:spcPct val="80000"/>
                </a:lnSpc>
              </a:pPr>
              <a:r>
                <a:rPr lang="en-US" altLang="en-US">
                  <a:solidFill>
                    <a:schemeClr val="bg1"/>
                  </a:solidFill>
                  <a:latin typeface="Courier New" pitchFamily="112" charset="0"/>
                </a:rPr>
                <a:t>  Test(int, int);</a:t>
              </a:r>
            </a:p>
            <a:p>
              <a:pPr eaLnBrk="1" hangingPunct="1">
                <a:lnSpc>
                  <a:spcPct val="80000"/>
                </a:lnSpc>
              </a:pPr>
              <a:r>
                <a:rPr lang="en-US" altLang="en-US">
                  <a:solidFill>
                    <a:schemeClr val="bg1"/>
                  </a:solidFill>
                  <a:latin typeface="Courier New" pitchFamily="112" charset="0"/>
                </a:rPr>
                <a:t>  </a:t>
              </a:r>
            </a:p>
          </p:txBody>
        </p:sp>
        <p:grpSp>
          <p:nvGrpSpPr>
            <p:cNvPr id="6" name="Group 7"/>
            <p:cNvGrpSpPr>
              <a:grpSpLocks/>
            </p:cNvGrpSpPr>
            <p:nvPr/>
          </p:nvGrpSpPr>
          <p:grpSpPr bwMode="auto">
            <a:xfrm>
              <a:off x="230" y="960"/>
              <a:ext cx="5194" cy="2736"/>
              <a:chOff x="230" y="960"/>
              <a:chExt cx="5194" cy="2736"/>
            </a:xfrm>
          </p:grpSpPr>
          <p:sp>
            <p:nvSpPr>
              <p:cNvPr id="9" name="Text Box 3"/>
              <p:cNvSpPr txBox="1">
                <a:spLocks noChangeArrowheads="1"/>
              </p:cNvSpPr>
              <p:nvPr/>
            </p:nvSpPr>
            <p:spPr bwMode="auto">
              <a:xfrm>
                <a:off x="230" y="1203"/>
                <a:ext cx="2114" cy="11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lnSpc>
                    <a:spcPct val="80000"/>
                  </a:lnSpc>
                </a:pPr>
                <a:r>
                  <a:rPr lang="en-US" altLang="en-US">
                    <a:solidFill>
                      <a:schemeClr val="bg1"/>
                    </a:solidFill>
                  </a:rPr>
                  <a:t>private members:</a:t>
                </a:r>
              </a:p>
              <a:p>
                <a:pPr eaLnBrk="1" hangingPunct="1">
                  <a:lnSpc>
                    <a:spcPct val="80000"/>
                  </a:lnSpc>
                </a:pPr>
                <a:r>
                  <a:rPr lang="en-US" altLang="en-US">
                    <a:solidFill>
                      <a:schemeClr val="bg1"/>
                    </a:solidFill>
                    <a:latin typeface="Courier New" pitchFamily="112" charset="0"/>
                  </a:rPr>
                  <a:t>  char letter;</a:t>
                </a:r>
              </a:p>
              <a:p>
                <a:pPr eaLnBrk="1" hangingPunct="1">
                  <a:lnSpc>
                    <a:spcPct val="80000"/>
                  </a:lnSpc>
                </a:pPr>
                <a:r>
                  <a:rPr lang="en-US" altLang="en-US">
                    <a:solidFill>
                      <a:schemeClr val="bg1"/>
                    </a:solidFill>
                    <a:latin typeface="Courier New" pitchFamily="112" charset="0"/>
                  </a:rPr>
                  <a:t>  float score;</a:t>
                </a:r>
              </a:p>
              <a:p>
                <a:pPr eaLnBrk="1" hangingPunct="1">
                  <a:lnSpc>
                    <a:spcPct val="80000"/>
                  </a:lnSpc>
                </a:pPr>
                <a:r>
                  <a:rPr lang="en-US" altLang="en-US">
                    <a:solidFill>
                      <a:schemeClr val="bg1"/>
                    </a:solidFill>
                    <a:latin typeface="Courier New" pitchFamily="112" charset="0"/>
                  </a:rPr>
                  <a:t>  void calcGrade();</a:t>
                </a:r>
              </a:p>
              <a:p>
                <a:pPr eaLnBrk="1" hangingPunct="1">
                  <a:lnSpc>
                    <a:spcPct val="80000"/>
                  </a:lnSpc>
                </a:pPr>
                <a:r>
                  <a:rPr lang="en-US" altLang="en-US">
                    <a:solidFill>
                      <a:schemeClr val="bg1"/>
                    </a:solidFill>
                  </a:rPr>
                  <a:t>public members:</a:t>
                </a:r>
              </a:p>
              <a:p>
                <a:pPr eaLnBrk="1" hangingPunct="1">
                  <a:lnSpc>
                    <a:spcPct val="80000"/>
                  </a:lnSpc>
                </a:pPr>
                <a:r>
                  <a:rPr lang="en-US" altLang="en-US">
                    <a:solidFill>
                      <a:schemeClr val="bg1"/>
                    </a:solidFill>
                    <a:latin typeface="Courier New" pitchFamily="112" charset="0"/>
                  </a:rPr>
                  <a:t>  void setScore(float);</a:t>
                </a:r>
              </a:p>
              <a:p>
                <a:pPr eaLnBrk="1" hangingPunct="1">
                  <a:lnSpc>
                    <a:spcPct val="80000"/>
                  </a:lnSpc>
                </a:pPr>
                <a:r>
                  <a:rPr lang="en-US" altLang="en-US">
                    <a:solidFill>
                      <a:schemeClr val="bg1"/>
                    </a:solidFill>
                    <a:latin typeface="Courier New" pitchFamily="112" charset="0"/>
                  </a:rPr>
                  <a:t>  float getScore();</a:t>
                </a:r>
              </a:p>
              <a:p>
                <a:pPr eaLnBrk="1" hangingPunct="1">
                  <a:lnSpc>
                    <a:spcPct val="80000"/>
                  </a:lnSpc>
                </a:pPr>
                <a:r>
                  <a:rPr lang="en-US" altLang="en-US">
                    <a:solidFill>
                      <a:schemeClr val="bg1"/>
                    </a:solidFill>
                    <a:latin typeface="Courier New" pitchFamily="112" charset="0"/>
                  </a:rPr>
                  <a:t>  char getLetter();</a:t>
                </a:r>
              </a:p>
            </p:txBody>
          </p:sp>
          <p:sp>
            <p:nvSpPr>
              <p:cNvPr id="10" name="Rectangle 9"/>
              <p:cNvSpPr>
                <a:spLocks noChangeArrowheads="1"/>
              </p:cNvSpPr>
              <p:nvPr/>
            </p:nvSpPr>
            <p:spPr bwMode="auto">
              <a:xfrm>
                <a:off x="240" y="1200"/>
                <a:ext cx="2016" cy="1152"/>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1" name="Text Box 6"/>
              <p:cNvSpPr txBox="1">
                <a:spLocks noChangeArrowheads="1"/>
              </p:cNvSpPr>
              <p:nvPr/>
            </p:nvSpPr>
            <p:spPr bwMode="auto">
              <a:xfrm>
                <a:off x="646" y="960"/>
                <a:ext cx="916"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r>
                  <a:rPr lang="en-US" altLang="en-US">
                    <a:solidFill>
                      <a:schemeClr val="bg1"/>
                    </a:solidFill>
                  </a:rPr>
                  <a:t>class Grade</a:t>
                </a:r>
              </a:p>
            </p:txBody>
          </p:sp>
          <p:sp>
            <p:nvSpPr>
              <p:cNvPr id="12" name="Rectangle 11"/>
              <p:cNvSpPr>
                <a:spLocks noChangeArrowheads="1"/>
              </p:cNvSpPr>
              <p:nvPr/>
            </p:nvSpPr>
            <p:spPr bwMode="auto">
              <a:xfrm>
                <a:off x="240" y="960"/>
                <a:ext cx="2016" cy="240"/>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3" name="Text Box 8"/>
              <p:cNvSpPr txBox="1">
                <a:spLocks noChangeArrowheads="1"/>
              </p:cNvSpPr>
              <p:nvPr/>
            </p:nvSpPr>
            <p:spPr bwMode="auto">
              <a:xfrm>
                <a:off x="3360" y="1200"/>
                <a:ext cx="1776" cy="9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lnSpc>
                    <a:spcPct val="80000"/>
                  </a:lnSpc>
                </a:pPr>
                <a:r>
                  <a:rPr lang="en-US" altLang="en-US">
                    <a:solidFill>
                      <a:schemeClr val="bg1"/>
                    </a:solidFill>
                  </a:rPr>
                  <a:t>private members:</a:t>
                </a:r>
              </a:p>
              <a:p>
                <a:pPr eaLnBrk="1" hangingPunct="1">
                  <a:lnSpc>
                    <a:spcPct val="80000"/>
                  </a:lnSpc>
                </a:pPr>
                <a:r>
                  <a:rPr lang="en-US" altLang="en-US">
                    <a:solidFill>
                      <a:schemeClr val="bg1"/>
                    </a:solidFill>
                    <a:latin typeface="Courier New" pitchFamily="112" charset="0"/>
                  </a:rPr>
                  <a:t>  int numQuestions;</a:t>
                </a:r>
              </a:p>
              <a:p>
                <a:pPr eaLnBrk="1" hangingPunct="1">
                  <a:lnSpc>
                    <a:spcPct val="80000"/>
                  </a:lnSpc>
                </a:pPr>
                <a:r>
                  <a:rPr lang="en-US" altLang="en-US">
                    <a:solidFill>
                      <a:schemeClr val="bg1"/>
                    </a:solidFill>
                    <a:latin typeface="Courier New" pitchFamily="112" charset="0"/>
                  </a:rPr>
                  <a:t>  float pointsEach;</a:t>
                </a:r>
              </a:p>
              <a:p>
                <a:pPr eaLnBrk="1" hangingPunct="1">
                  <a:lnSpc>
                    <a:spcPct val="80000"/>
                  </a:lnSpc>
                </a:pPr>
                <a:r>
                  <a:rPr lang="en-US" altLang="en-US">
                    <a:solidFill>
                      <a:schemeClr val="bg1"/>
                    </a:solidFill>
                    <a:latin typeface="Courier New" pitchFamily="112" charset="0"/>
                  </a:rPr>
                  <a:t>  int numMissed;</a:t>
                </a:r>
              </a:p>
              <a:p>
                <a:pPr eaLnBrk="1" hangingPunct="1">
                  <a:lnSpc>
                    <a:spcPct val="80000"/>
                  </a:lnSpc>
                </a:pPr>
                <a:r>
                  <a:rPr lang="en-US" altLang="en-US">
                    <a:solidFill>
                      <a:schemeClr val="bg1"/>
                    </a:solidFill>
                  </a:rPr>
                  <a:t>public members:</a:t>
                </a:r>
              </a:p>
              <a:p>
                <a:pPr eaLnBrk="1" hangingPunct="1">
                  <a:lnSpc>
                    <a:spcPct val="80000"/>
                  </a:lnSpc>
                </a:pPr>
                <a:r>
                  <a:rPr lang="en-US" altLang="en-US">
                    <a:solidFill>
                      <a:schemeClr val="bg1"/>
                    </a:solidFill>
                    <a:latin typeface="Courier New" pitchFamily="112" charset="0"/>
                  </a:rPr>
                  <a:t>  Test(int, int);</a:t>
                </a:r>
              </a:p>
            </p:txBody>
          </p:sp>
          <p:sp>
            <p:nvSpPr>
              <p:cNvPr id="14" name="Rectangle 13"/>
              <p:cNvSpPr>
                <a:spLocks noChangeArrowheads="1"/>
              </p:cNvSpPr>
              <p:nvPr/>
            </p:nvSpPr>
            <p:spPr bwMode="auto">
              <a:xfrm>
                <a:off x="3360" y="1200"/>
                <a:ext cx="1776" cy="1104"/>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6" name="Text Box 11"/>
              <p:cNvSpPr txBox="1">
                <a:spLocks noChangeArrowheads="1"/>
              </p:cNvSpPr>
              <p:nvPr/>
            </p:nvSpPr>
            <p:spPr bwMode="auto">
              <a:xfrm>
                <a:off x="576" y="2640"/>
                <a:ext cx="1968" cy="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altLang="en-US">
                    <a:solidFill>
                      <a:schemeClr val="bg1"/>
                    </a:solidFill>
                  </a:rPr>
                  <a:t>When </a:t>
                </a:r>
                <a:r>
                  <a:rPr lang="en-US" altLang="en-US">
                    <a:solidFill>
                      <a:schemeClr val="bg1"/>
                    </a:solidFill>
                    <a:latin typeface="Courier New" pitchFamily="112" charset="0"/>
                  </a:rPr>
                  <a:t>Test</a:t>
                </a:r>
                <a:r>
                  <a:rPr lang="en-US" altLang="en-US">
                    <a:solidFill>
                      <a:schemeClr val="bg1"/>
                    </a:solidFill>
                  </a:rPr>
                  <a:t> class inherits</a:t>
                </a:r>
              </a:p>
              <a:p>
                <a:pPr eaLnBrk="1" hangingPunct="1"/>
                <a:r>
                  <a:rPr lang="en-US" altLang="en-US">
                    <a:solidFill>
                      <a:schemeClr val="bg1"/>
                    </a:solidFill>
                  </a:rPr>
                  <a:t>from </a:t>
                </a:r>
                <a:r>
                  <a:rPr lang="en-US" altLang="en-US">
                    <a:solidFill>
                      <a:schemeClr val="bg1"/>
                    </a:solidFill>
                    <a:latin typeface="Courier New" pitchFamily="112" charset="0"/>
                  </a:rPr>
                  <a:t>Grade</a:t>
                </a:r>
                <a:r>
                  <a:rPr lang="en-US" altLang="en-US">
                    <a:solidFill>
                      <a:schemeClr val="bg1"/>
                    </a:solidFill>
                  </a:rPr>
                  <a:t> class using </a:t>
                </a:r>
              </a:p>
              <a:p>
                <a:pPr eaLnBrk="1" hangingPunct="1"/>
                <a:r>
                  <a:rPr lang="en-US" altLang="en-US">
                    <a:solidFill>
                      <a:schemeClr val="bg1"/>
                    </a:solidFill>
                    <a:latin typeface="Courier New" pitchFamily="112" charset="0"/>
                  </a:rPr>
                  <a:t>private</a:t>
                </a:r>
                <a:r>
                  <a:rPr lang="en-US" altLang="en-US">
                    <a:solidFill>
                      <a:schemeClr val="bg1"/>
                    </a:solidFill>
                  </a:rPr>
                  <a:t> class access, it looks like this:</a:t>
                </a:r>
              </a:p>
            </p:txBody>
          </p:sp>
          <p:sp>
            <p:nvSpPr>
              <p:cNvPr id="17" name="Rectangle 16"/>
              <p:cNvSpPr>
                <a:spLocks noChangeArrowheads="1"/>
              </p:cNvSpPr>
              <p:nvPr/>
            </p:nvSpPr>
            <p:spPr bwMode="auto">
              <a:xfrm>
                <a:off x="3360" y="2400"/>
                <a:ext cx="2064" cy="1296"/>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endParaRPr lang="en-US" altLang="en-US">
                  <a:solidFill>
                    <a:schemeClr val="bg1"/>
                  </a:solidFill>
                </a:endParaRPr>
              </a:p>
            </p:txBody>
          </p:sp>
          <p:sp>
            <p:nvSpPr>
              <p:cNvPr id="19" name="Text Box 15"/>
              <p:cNvSpPr txBox="1">
                <a:spLocks noChangeArrowheads="1"/>
              </p:cNvSpPr>
              <p:nvPr/>
            </p:nvSpPr>
            <p:spPr bwMode="auto">
              <a:xfrm>
                <a:off x="3216" y="960"/>
                <a:ext cx="2064" cy="231"/>
              </a:xfrm>
              <a:prstGeom prst="rect">
                <a:avLst/>
              </a:prstGeom>
              <a:noFill/>
              <a:ln>
                <a:solidFill>
                  <a:schemeClr val="bg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r>
                  <a:rPr lang="en-US" altLang="en-US">
                    <a:solidFill>
                      <a:schemeClr val="bg1"/>
                    </a:solidFill>
                  </a:rPr>
                  <a:t>class Test : private Grade</a:t>
                </a:r>
              </a:p>
            </p:txBody>
          </p:sp>
        </p:grpSp>
      </p:grpSp>
      <p:sp>
        <p:nvSpPr>
          <p:cNvPr id="20" name="Line 15"/>
          <p:cNvSpPr>
            <a:spLocks noChangeShapeType="1"/>
          </p:cNvSpPr>
          <p:nvPr/>
        </p:nvSpPr>
        <p:spPr bwMode="auto">
          <a:xfrm>
            <a:off x="2514600" y="5410200"/>
            <a:ext cx="2514600" cy="0"/>
          </a:xfrm>
          <a:prstGeom prst="line">
            <a:avLst/>
          </a:prstGeom>
          <a:noFill/>
          <a:ln w="63500">
            <a:solidFill>
              <a:schemeClr val="bg1"/>
            </a:solidFill>
            <a:round/>
            <a:headEnd/>
            <a:tailEnd type="triangle" w="med" len="med"/>
          </a:ln>
          <a:extLst>
            <a:ext uri="{909E8E84-426E-40DD-AFC4-6F175D3DCCD1}">
              <a14:hiddenFill xmlns=""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solidFill>
                <a:schemeClr val="bg1"/>
              </a:solidFill>
            </a:endParaRPr>
          </a:p>
        </p:txBody>
      </p:sp>
    </p:spTree>
    <p:extLst>
      <p:ext uri="{BB962C8B-B14F-4D97-AF65-F5344CB8AC3E}">
        <p14:creationId xmlns="" xmlns:p14="http://schemas.microsoft.com/office/powerpoint/2010/main" val="3444911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bg1"/>
                </a:solidFill>
              </a:rPr>
              <a:t>Constructors and Destructors in Base and Derived Classes</a:t>
            </a:r>
            <a:endParaRPr lang="en-US" dirty="0">
              <a:solidFill>
                <a:schemeClr val="bg1"/>
              </a:solidFill>
            </a:endParaRPr>
          </a:p>
        </p:txBody>
      </p:sp>
      <p:sp>
        <p:nvSpPr>
          <p:cNvPr id="3" name="Content Placeholder 2"/>
          <p:cNvSpPr>
            <a:spLocks noGrp="1"/>
          </p:cNvSpPr>
          <p:nvPr>
            <p:ph idx="1"/>
          </p:nvPr>
        </p:nvSpPr>
        <p:spPr/>
        <p:txBody>
          <a:bodyPr/>
          <a:lstStyle/>
          <a:p>
            <a:pPr>
              <a:lnSpc>
                <a:spcPct val="90000"/>
              </a:lnSpc>
            </a:pPr>
            <a:r>
              <a:rPr lang="en-US" altLang="en-US" dirty="0" smtClean="0">
                <a:solidFill>
                  <a:schemeClr val="bg1"/>
                </a:solidFill>
              </a:rPr>
              <a:t>Derived classes can have their own constructors and destructors</a:t>
            </a:r>
          </a:p>
          <a:p>
            <a:pPr>
              <a:lnSpc>
                <a:spcPct val="90000"/>
              </a:lnSpc>
            </a:pPr>
            <a:r>
              <a:rPr lang="en-US" altLang="en-US" dirty="0" smtClean="0">
                <a:solidFill>
                  <a:schemeClr val="bg1"/>
                </a:solidFill>
              </a:rPr>
              <a:t>When an object of a derived class is created, the base class’s constructor is executed first, followed by the derived class’s constructor</a:t>
            </a:r>
          </a:p>
          <a:p>
            <a:pPr>
              <a:lnSpc>
                <a:spcPct val="90000"/>
              </a:lnSpc>
            </a:pPr>
            <a:r>
              <a:rPr lang="en-US" altLang="en-US" dirty="0" smtClean="0">
                <a:solidFill>
                  <a:schemeClr val="bg1"/>
                </a:solidFill>
              </a:rPr>
              <a:t>When an object of a derived class is destroyed, its destructor is called first, then that of the base class </a:t>
            </a:r>
          </a:p>
          <a:p>
            <a:endParaRPr lang="en-US" dirty="0">
              <a:solidFill>
                <a:schemeClr val="bg1"/>
              </a:solidFill>
            </a:endParaRPr>
          </a:p>
        </p:txBody>
      </p:sp>
      <p:sp>
        <p:nvSpPr>
          <p:cNvPr id="5" name="Slide Number Placeholder 4"/>
          <p:cNvSpPr>
            <a:spLocks noGrp="1"/>
          </p:cNvSpPr>
          <p:nvPr>
            <p:ph type="sldNum" sz="quarter" idx="12"/>
          </p:nvPr>
        </p:nvSpPr>
        <p:spPr/>
        <p:txBody>
          <a:bodyPr/>
          <a:lstStyle/>
          <a:p>
            <a:fld id="{1FFC834F-BCAD-4C47-9DE1-3D1137B00E0E}" type="slidenum">
              <a:rPr lang="en-US" smtClean="0">
                <a:solidFill>
                  <a:schemeClr val="bg1"/>
                </a:solidFill>
              </a:rPr>
              <a:pPr/>
              <a:t>22</a:t>
            </a:fld>
            <a:endParaRPr lang="en-US">
              <a:solidFill>
                <a:schemeClr val="bg1"/>
              </a:solidFill>
            </a:endParaRPr>
          </a:p>
        </p:txBody>
      </p:sp>
    </p:spTree>
    <p:extLst>
      <p:ext uri="{BB962C8B-B14F-4D97-AF65-F5344CB8AC3E}">
        <p14:creationId xmlns="" xmlns:p14="http://schemas.microsoft.com/office/powerpoint/2010/main" val="4271672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457200" y="1062038"/>
            <a:ext cx="8382000" cy="4401205"/>
          </a:xfrm>
          <a:prstGeom prst="rect">
            <a:avLst/>
          </a:prstGeom>
          <a:noFill/>
          <a:ln w="9525">
            <a:noFill/>
            <a:miter lim="800000"/>
            <a:headEnd/>
            <a:tailEnd/>
          </a:ln>
        </p:spPr>
        <p:txBody>
          <a:bodyPr>
            <a:spAutoFit/>
          </a:bodyPr>
          <a:lstStyle/>
          <a:p>
            <a:r>
              <a:rPr lang="en-US" sz="2800" b="1" dirty="0">
                <a:solidFill>
                  <a:srgbClr val="FFFF00"/>
                </a:solidFill>
              </a:rPr>
              <a:t>Inheritance Example:</a:t>
            </a:r>
            <a:endParaRPr lang="en-IN" sz="2800" b="1" dirty="0">
              <a:solidFill>
                <a:srgbClr val="FFFF00"/>
              </a:solidFill>
            </a:endParaRPr>
          </a:p>
          <a:p>
            <a:endParaRPr lang="en-US" sz="2800" b="1" dirty="0">
              <a:solidFill>
                <a:srgbClr val="FFFF00"/>
              </a:solidFill>
            </a:endParaRPr>
          </a:p>
          <a:p>
            <a:r>
              <a:rPr lang="en-US" sz="2800" b="1" dirty="0">
                <a:solidFill>
                  <a:srgbClr val="FFFF00"/>
                </a:solidFill>
              </a:rPr>
              <a:t>class </a:t>
            </a:r>
            <a:r>
              <a:rPr lang="en-US" sz="2800" b="1" dirty="0" err="1" smtClean="0">
                <a:solidFill>
                  <a:srgbClr val="FFFF00"/>
                </a:solidFill>
              </a:rPr>
              <a:t>MyClass</a:t>
            </a:r>
            <a:r>
              <a:rPr lang="en-US" sz="2800" b="1" dirty="0" smtClean="0">
                <a:solidFill>
                  <a:srgbClr val="FFFF00"/>
                </a:solidFill>
              </a:rPr>
              <a:t> </a:t>
            </a:r>
            <a:r>
              <a:rPr lang="en-US" sz="2800" dirty="0" smtClean="0">
                <a:solidFill>
                  <a:srgbClr val="FFFF00"/>
                </a:solidFill>
              </a:rPr>
              <a:t>{  </a:t>
            </a:r>
            <a:r>
              <a:rPr lang="en-US" sz="2800" dirty="0">
                <a:solidFill>
                  <a:srgbClr val="FFFF00"/>
                </a:solidFill>
              </a:rPr>
              <a:t>	</a:t>
            </a:r>
            <a:endParaRPr lang="en-US" sz="2800" dirty="0" smtClean="0">
              <a:solidFill>
                <a:srgbClr val="FFFF00"/>
              </a:solidFill>
            </a:endParaRPr>
          </a:p>
          <a:p>
            <a:r>
              <a:rPr lang="en-US" sz="2800" b="1" dirty="0" smtClean="0">
                <a:solidFill>
                  <a:srgbClr val="FFFF00"/>
                </a:solidFill>
              </a:rPr>
              <a:t>private</a:t>
            </a:r>
            <a:r>
              <a:rPr lang="en-US" sz="2800" dirty="0" smtClean="0">
                <a:solidFill>
                  <a:srgbClr val="FFFF00"/>
                </a:solidFill>
              </a:rPr>
              <a:t>:</a:t>
            </a:r>
            <a:br>
              <a:rPr lang="en-US" sz="2800" dirty="0" smtClean="0">
                <a:solidFill>
                  <a:srgbClr val="FFFF00"/>
                </a:solidFill>
              </a:rPr>
            </a:br>
            <a:r>
              <a:rPr lang="en-US" sz="2800" dirty="0" smtClean="0">
                <a:solidFill>
                  <a:srgbClr val="FFFF00"/>
                </a:solidFill>
              </a:rPr>
              <a:t>  	</a:t>
            </a:r>
            <a:r>
              <a:rPr lang="en-US" sz="2800" dirty="0" err="1" smtClean="0">
                <a:solidFill>
                  <a:srgbClr val="FFFF00"/>
                </a:solidFill>
              </a:rPr>
              <a:t>int</a:t>
            </a:r>
            <a:r>
              <a:rPr lang="en-US" sz="2800" dirty="0" smtClean="0">
                <a:solidFill>
                  <a:srgbClr val="FFFF00"/>
                </a:solidFill>
              </a:rPr>
              <a:t> x;</a:t>
            </a:r>
            <a:endParaRPr lang="en-US" sz="2800" b="1" dirty="0" smtClean="0">
              <a:solidFill>
                <a:srgbClr val="FFFF00"/>
              </a:solidFill>
            </a:endParaRPr>
          </a:p>
          <a:p>
            <a:r>
              <a:rPr lang="en-US" sz="2800" b="1" dirty="0" smtClean="0">
                <a:solidFill>
                  <a:srgbClr val="FFFF00"/>
                </a:solidFill>
              </a:rPr>
              <a:t>public</a:t>
            </a:r>
            <a:r>
              <a:rPr lang="en-US" sz="2800" b="1" dirty="0">
                <a:solidFill>
                  <a:srgbClr val="FFFF00"/>
                </a:solidFill>
              </a:rPr>
              <a:t>:</a:t>
            </a:r>
            <a:r>
              <a:rPr lang="en-US" sz="2800" dirty="0">
                <a:solidFill>
                  <a:srgbClr val="FFFF00"/>
                </a:solidFill>
              </a:rPr>
              <a:t/>
            </a:r>
            <a:br>
              <a:rPr lang="en-US" sz="2800" dirty="0">
                <a:solidFill>
                  <a:srgbClr val="FFFF00"/>
                </a:solidFill>
              </a:rPr>
            </a:br>
            <a:r>
              <a:rPr lang="en-US" sz="2800" dirty="0">
                <a:solidFill>
                  <a:srgbClr val="FFFF00"/>
                </a:solidFill>
              </a:rPr>
              <a:t>     	</a:t>
            </a:r>
            <a:r>
              <a:rPr lang="en-US" sz="2800" dirty="0" err="1">
                <a:solidFill>
                  <a:srgbClr val="FFFF00"/>
                </a:solidFill>
              </a:rPr>
              <a:t>MyClass</a:t>
            </a:r>
            <a:r>
              <a:rPr lang="en-US" sz="2800" dirty="0">
                <a:solidFill>
                  <a:srgbClr val="FFFF00"/>
                </a:solidFill>
              </a:rPr>
              <a:t>(void) </a:t>
            </a:r>
            <a:r>
              <a:rPr lang="en-US" sz="2800" dirty="0" smtClean="0">
                <a:solidFill>
                  <a:srgbClr val="FFFF00"/>
                </a:solidFill>
              </a:rPr>
              <a:t>	{ </a:t>
            </a:r>
            <a:r>
              <a:rPr lang="en-US" sz="2800" dirty="0">
                <a:solidFill>
                  <a:srgbClr val="FFFF00"/>
                </a:solidFill>
              </a:rPr>
              <a:t>x=0; }</a:t>
            </a:r>
            <a:br>
              <a:rPr lang="en-US" sz="2800" dirty="0">
                <a:solidFill>
                  <a:srgbClr val="FFFF00"/>
                </a:solidFill>
              </a:rPr>
            </a:br>
            <a:r>
              <a:rPr lang="en-US" sz="2800" dirty="0">
                <a:solidFill>
                  <a:srgbClr val="FFFF00"/>
                </a:solidFill>
              </a:rPr>
              <a:t>   	void f(</a:t>
            </a:r>
            <a:r>
              <a:rPr lang="en-US" sz="2800" dirty="0" err="1">
                <a:solidFill>
                  <a:srgbClr val="FFFF00"/>
                </a:solidFill>
              </a:rPr>
              <a:t>int</a:t>
            </a:r>
            <a:r>
              <a:rPr lang="en-US" sz="2800" dirty="0">
                <a:solidFill>
                  <a:srgbClr val="FFFF00"/>
                </a:solidFill>
              </a:rPr>
              <a:t> n1</a:t>
            </a:r>
            <a:r>
              <a:rPr lang="en-US" sz="2800" dirty="0" smtClean="0">
                <a:solidFill>
                  <a:srgbClr val="FFFF00"/>
                </a:solidFill>
              </a:rPr>
              <a:t>)	{  </a:t>
            </a:r>
            <a:r>
              <a:rPr lang="en-US" sz="2800" dirty="0">
                <a:solidFill>
                  <a:srgbClr val="FFFF00"/>
                </a:solidFill>
              </a:rPr>
              <a:t>x= n1*5;} </a:t>
            </a:r>
            <a:endParaRPr lang="en-IN" sz="2800" dirty="0">
              <a:solidFill>
                <a:srgbClr val="FFFF00"/>
              </a:solidFill>
            </a:endParaRPr>
          </a:p>
          <a:p>
            <a:r>
              <a:rPr lang="en-US" sz="2800" dirty="0">
                <a:solidFill>
                  <a:srgbClr val="FFFF00"/>
                </a:solidFill>
              </a:rPr>
              <a:t> 	void output(void) { </a:t>
            </a:r>
            <a:r>
              <a:rPr lang="en-US" sz="2800" dirty="0" err="1">
                <a:solidFill>
                  <a:srgbClr val="FFFF00"/>
                </a:solidFill>
              </a:rPr>
              <a:t>cout</a:t>
            </a:r>
            <a:r>
              <a:rPr lang="en-US" sz="2800" dirty="0">
                <a:solidFill>
                  <a:srgbClr val="FFFF00"/>
                </a:solidFill>
              </a:rPr>
              <a:t>&lt;&lt;x; } </a:t>
            </a:r>
            <a:r>
              <a:rPr lang="en-US" sz="2800" b="1" dirty="0" smtClean="0">
                <a:solidFill>
                  <a:srgbClr val="FFFF00"/>
                </a:solidFill>
              </a:rPr>
              <a:t> </a:t>
            </a:r>
            <a:r>
              <a:rPr lang="en-US" sz="2800" b="1" dirty="0">
                <a:solidFill>
                  <a:srgbClr val="FFFF00"/>
                </a:solidFill>
              </a:rPr>
              <a:t>	</a:t>
            </a:r>
            <a:r>
              <a:rPr lang="en-US" sz="2800" dirty="0">
                <a:solidFill>
                  <a:srgbClr val="FFFF00"/>
                </a:solidFill>
              </a:rPr>
              <a:t/>
            </a:r>
            <a:br>
              <a:rPr lang="en-US" sz="2800" dirty="0">
                <a:solidFill>
                  <a:srgbClr val="FFFF00"/>
                </a:solidFill>
              </a:rPr>
            </a:br>
            <a:r>
              <a:rPr lang="en-US" sz="2800" dirty="0">
                <a:solidFill>
                  <a:srgbClr val="FFFF00"/>
                </a:solidFill>
              </a:rPr>
              <a:t>};</a:t>
            </a:r>
            <a:endParaRPr lang="en-IN" sz="2800" dirty="0">
              <a:solidFill>
                <a:srgbClr val="FFFF00"/>
              </a:solidFill>
            </a:endParaRPr>
          </a:p>
        </p:txBody>
      </p:sp>
      <p:sp>
        <p:nvSpPr>
          <p:cNvPr id="13315" name="Rectangle 4"/>
          <p:cNvSpPr>
            <a:spLocks noChangeArrowheads="1"/>
          </p:cNvSpPr>
          <p:nvPr/>
        </p:nvSpPr>
        <p:spPr bwMode="auto">
          <a:xfrm>
            <a:off x="2590800" y="228600"/>
            <a:ext cx="3646488" cy="646113"/>
          </a:xfrm>
          <a:prstGeom prst="rect">
            <a:avLst/>
          </a:prstGeom>
          <a:noFill/>
          <a:ln w="9525">
            <a:noFill/>
            <a:miter lim="800000"/>
            <a:headEnd/>
            <a:tailEnd/>
          </a:ln>
        </p:spPr>
        <p:txBody>
          <a:bodyPr wrap="none">
            <a:spAutoFit/>
          </a:bodyPr>
          <a:lstStyle/>
          <a:p>
            <a:r>
              <a:rPr lang="en-IN" sz="3600" b="1">
                <a:solidFill>
                  <a:srgbClr val="FFFF00"/>
                </a:solidFill>
              </a:rPr>
              <a:t>C++ Inheritance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457200" y="1062038"/>
            <a:ext cx="8382000" cy="5693866"/>
          </a:xfrm>
          <a:prstGeom prst="rect">
            <a:avLst/>
          </a:prstGeom>
          <a:noFill/>
          <a:ln w="9525">
            <a:noFill/>
            <a:miter lim="800000"/>
            <a:headEnd/>
            <a:tailEnd/>
          </a:ln>
        </p:spPr>
        <p:txBody>
          <a:bodyPr>
            <a:spAutoFit/>
          </a:bodyPr>
          <a:lstStyle/>
          <a:p>
            <a:r>
              <a:rPr lang="en-US" sz="2800" b="1" dirty="0">
                <a:solidFill>
                  <a:srgbClr val="FFFF00"/>
                </a:solidFill>
              </a:rPr>
              <a:t>Inheritance Example:</a:t>
            </a:r>
            <a:endParaRPr lang="en-IN" sz="2800" b="1" dirty="0">
              <a:solidFill>
                <a:srgbClr val="FFFF00"/>
              </a:solidFill>
            </a:endParaRPr>
          </a:p>
          <a:p>
            <a:endParaRPr lang="en-US" sz="2800" dirty="0">
              <a:solidFill>
                <a:srgbClr val="FFFF00"/>
              </a:solidFill>
            </a:endParaRPr>
          </a:p>
          <a:p>
            <a:r>
              <a:rPr lang="en-US" sz="2800" dirty="0">
                <a:solidFill>
                  <a:srgbClr val="FFFF00"/>
                </a:solidFill>
              </a:rPr>
              <a:t>class sample: public </a:t>
            </a:r>
            <a:r>
              <a:rPr lang="en-US" sz="2800" dirty="0" err="1" smtClean="0">
                <a:solidFill>
                  <a:srgbClr val="FFFF00"/>
                </a:solidFill>
              </a:rPr>
              <a:t>MyClass</a:t>
            </a:r>
            <a:r>
              <a:rPr lang="en-US" sz="2800" dirty="0" smtClean="0">
                <a:solidFill>
                  <a:srgbClr val="FFFF00"/>
                </a:solidFill>
              </a:rPr>
              <a:t> { </a:t>
            </a:r>
          </a:p>
          <a:p>
            <a:r>
              <a:rPr lang="en-US" sz="2800" b="1" dirty="0" smtClean="0">
                <a:solidFill>
                  <a:srgbClr val="FFFF00"/>
                </a:solidFill>
              </a:rPr>
              <a:t>private:</a:t>
            </a:r>
            <a:r>
              <a:rPr lang="en-US" sz="2800" dirty="0" smtClean="0">
                <a:solidFill>
                  <a:srgbClr val="FFFF00"/>
                </a:solidFill>
              </a:rPr>
              <a:t/>
            </a:r>
            <a:br>
              <a:rPr lang="en-US" sz="2800" dirty="0" smtClean="0">
                <a:solidFill>
                  <a:srgbClr val="FFFF00"/>
                </a:solidFill>
              </a:rPr>
            </a:br>
            <a:r>
              <a:rPr lang="en-US" sz="2800" dirty="0" smtClean="0">
                <a:solidFill>
                  <a:srgbClr val="FFFF00"/>
                </a:solidFill>
              </a:rPr>
              <a:t> 	</a:t>
            </a:r>
            <a:r>
              <a:rPr lang="en-US" sz="2800" dirty="0" err="1" smtClean="0">
                <a:solidFill>
                  <a:srgbClr val="FFFF00"/>
                </a:solidFill>
              </a:rPr>
              <a:t>int</a:t>
            </a:r>
            <a:r>
              <a:rPr lang="en-US" sz="2800" dirty="0" smtClean="0">
                <a:solidFill>
                  <a:srgbClr val="FFFF00"/>
                </a:solidFill>
              </a:rPr>
              <a:t> s1;</a:t>
            </a:r>
            <a:endParaRPr lang="en-US" sz="2800" b="1" dirty="0">
              <a:solidFill>
                <a:srgbClr val="FFFF00"/>
              </a:solidFill>
            </a:endParaRPr>
          </a:p>
          <a:p>
            <a:r>
              <a:rPr lang="en-US" sz="2800" b="1" dirty="0" smtClean="0">
                <a:solidFill>
                  <a:srgbClr val="FFFF00"/>
                </a:solidFill>
              </a:rPr>
              <a:t>public</a:t>
            </a:r>
            <a:r>
              <a:rPr lang="en-US" sz="2800" b="1" dirty="0">
                <a:solidFill>
                  <a:srgbClr val="FFFF00"/>
                </a:solidFill>
              </a:rPr>
              <a:t>:</a:t>
            </a:r>
            <a:r>
              <a:rPr lang="en-US" sz="2800" dirty="0">
                <a:solidFill>
                  <a:srgbClr val="FFFF00"/>
                </a:solidFill>
              </a:rPr>
              <a:t/>
            </a:r>
            <a:br>
              <a:rPr lang="en-US" sz="2800" dirty="0">
                <a:solidFill>
                  <a:srgbClr val="FFFF00"/>
                </a:solidFill>
              </a:rPr>
            </a:br>
            <a:r>
              <a:rPr lang="en-US" sz="2800" dirty="0">
                <a:solidFill>
                  <a:srgbClr val="FFFF00"/>
                </a:solidFill>
              </a:rPr>
              <a:t>   	sample(void) </a:t>
            </a:r>
            <a:r>
              <a:rPr lang="en-US" sz="2800" dirty="0" smtClean="0">
                <a:solidFill>
                  <a:srgbClr val="FFFF00"/>
                </a:solidFill>
              </a:rPr>
              <a:t>	{ </a:t>
            </a:r>
            <a:r>
              <a:rPr lang="en-US" sz="2800" dirty="0">
                <a:solidFill>
                  <a:srgbClr val="FFFF00"/>
                </a:solidFill>
              </a:rPr>
              <a:t>s1=0; } </a:t>
            </a:r>
            <a:endParaRPr lang="en-IN" sz="2800" dirty="0">
              <a:solidFill>
                <a:srgbClr val="FFFF00"/>
              </a:solidFill>
            </a:endParaRPr>
          </a:p>
          <a:p>
            <a:r>
              <a:rPr lang="en-US" sz="2800" dirty="0">
                <a:solidFill>
                  <a:srgbClr val="FFFF00"/>
                </a:solidFill>
              </a:rPr>
              <a:t> 	void f1(</a:t>
            </a:r>
            <a:r>
              <a:rPr lang="en-US" sz="2800" dirty="0" err="1">
                <a:solidFill>
                  <a:srgbClr val="FFFF00"/>
                </a:solidFill>
              </a:rPr>
              <a:t>int</a:t>
            </a:r>
            <a:r>
              <a:rPr lang="en-US" sz="2800" dirty="0">
                <a:solidFill>
                  <a:srgbClr val="FFFF00"/>
                </a:solidFill>
              </a:rPr>
              <a:t> n1</a:t>
            </a:r>
            <a:r>
              <a:rPr lang="en-US" sz="2800" dirty="0" smtClean="0">
                <a:solidFill>
                  <a:srgbClr val="FFFF00"/>
                </a:solidFill>
              </a:rPr>
              <a:t>)</a:t>
            </a:r>
            <a:r>
              <a:rPr lang="en-US" sz="2800" dirty="0">
                <a:solidFill>
                  <a:srgbClr val="FFFF00"/>
                </a:solidFill>
              </a:rPr>
              <a:t>	{ s1=n1*10;}</a:t>
            </a:r>
            <a:endParaRPr lang="en-IN" sz="2800" dirty="0">
              <a:solidFill>
                <a:srgbClr val="FFFF00"/>
              </a:solidFill>
            </a:endParaRPr>
          </a:p>
          <a:p>
            <a:r>
              <a:rPr lang="en-US" sz="2800" dirty="0">
                <a:solidFill>
                  <a:srgbClr val="FFFF00"/>
                </a:solidFill>
              </a:rPr>
              <a:t> 	void output(void</a:t>
            </a:r>
            <a:r>
              <a:rPr lang="en-US" sz="2800" dirty="0" smtClean="0">
                <a:solidFill>
                  <a:srgbClr val="FFFF00"/>
                </a:solidFill>
              </a:rPr>
              <a:t>) </a:t>
            </a:r>
            <a:r>
              <a:rPr lang="en-US" sz="2800" dirty="0">
                <a:solidFill>
                  <a:srgbClr val="FFFF00"/>
                </a:solidFill>
              </a:rPr>
              <a:t>	{ </a:t>
            </a:r>
            <a:endParaRPr lang="en-US" sz="2800" dirty="0" smtClean="0">
              <a:solidFill>
                <a:srgbClr val="FFFF00"/>
              </a:solidFill>
            </a:endParaRPr>
          </a:p>
          <a:p>
            <a:r>
              <a:rPr lang="en-US" sz="2800" dirty="0">
                <a:solidFill>
                  <a:srgbClr val="FFFF00"/>
                </a:solidFill>
              </a:rPr>
              <a:t>	</a:t>
            </a:r>
            <a:r>
              <a:rPr lang="en-US" sz="2800" dirty="0" smtClean="0">
                <a:solidFill>
                  <a:srgbClr val="FFFF00"/>
                </a:solidFill>
              </a:rPr>
              <a:t>	</a:t>
            </a:r>
            <a:r>
              <a:rPr lang="en-US" sz="2800" dirty="0" err="1" smtClean="0">
                <a:solidFill>
                  <a:srgbClr val="FFFF00"/>
                </a:solidFill>
              </a:rPr>
              <a:t>MyClass</a:t>
            </a:r>
            <a:r>
              <a:rPr lang="en-US" sz="2800" dirty="0">
                <a:solidFill>
                  <a:srgbClr val="FFFF00"/>
                </a:solidFill>
              </a:rPr>
              <a:t>::output();   </a:t>
            </a:r>
            <a:endParaRPr lang="en-US" sz="2800" dirty="0" smtClean="0">
              <a:solidFill>
                <a:srgbClr val="FFFF00"/>
              </a:solidFill>
            </a:endParaRPr>
          </a:p>
          <a:p>
            <a:r>
              <a:rPr lang="en-US" sz="2800" dirty="0">
                <a:solidFill>
                  <a:srgbClr val="FFFF00"/>
                </a:solidFill>
              </a:rPr>
              <a:t>	</a:t>
            </a:r>
            <a:r>
              <a:rPr lang="en-US" sz="2800" dirty="0" smtClean="0">
                <a:solidFill>
                  <a:srgbClr val="FFFF00"/>
                </a:solidFill>
              </a:rPr>
              <a:t>	</a:t>
            </a:r>
            <a:r>
              <a:rPr lang="en-US" sz="2800" dirty="0" err="1" smtClean="0">
                <a:solidFill>
                  <a:srgbClr val="FFFF00"/>
                </a:solidFill>
              </a:rPr>
              <a:t>cout</a:t>
            </a:r>
            <a:r>
              <a:rPr lang="en-US" sz="2800" dirty="0" smtClean="0">
                <a:solidFill>
                  <a:srgbClr val="FFFF00"/>
                </a:solidFill>
              </a:rPr>
              <a:t> </a:t>
            </a:r>
            <a:r>
              <a:rPr lang="en-US" sz="2800" dirty="0">
                <a:solidFill>
                  <a:srgbClr val="FFFF00"/>
                </a:solidFill>
              </a:rPr>
              <a:t>&lt;&lt; s1; </a:t>
            </a:r>
          </a:p>
          <a:p>
            <a:r>
              <a:rPr lang="en-US" sz="2800" dirty="0" smtClean="0">
                <a:solidFill>
                  <a:srgbClr val="FFFF00"/>
                </a:solidFill>
              </a:rPr>
              <a:t>	} </a:t>
            </a:r>
            <a:endParaRPr lang="en-IN" sz="2800" dirty="0">
              <a:solidFill>
                <a:srgbClr val="FFFF00"/>
              </a:solidFill>
            </a:endParaRPr>
          </a:p>
          <a:p>
            <a:r>
              <a:rPr lang="en-US" sz="2800" dirty="0">
                <a:solidFill>
                  <a:srgbClr val="FFFF00"/>
                </a:solidFill>
              </a:rPr>
              <a:t> </a:t>
            </a:r>
            <a:r>
              <a:rPr lang="en-US" sz="2800" dirty="0" smtClean="0">
                <a:solidFill>
                  <a:srgbClr val="FFFF00"/>
                </a:solidFill>
              </a:rPr>
              <a:t>}; </a:t>
            </a:r>
            <a:endParaRPr lang="en-IN" sz="2800" dirty="0">
              <a:solidFill>
                <a:srgbClr val="FFFF00"/>
              </a:solidFill>
            </a:endParaRPr>
          </a:p>
        </p:txBody>
      </p:sp>
      <p:sp>
        <p:nvSpPr>
          <p:cNvPr id="14339" name="Rectangle 4"/>
          <p:cNvSpPr>
            <a:spLocks noChangeArrowheads="1"/>
          </p:cNvSpPr>
          <p:nvPr/>
        </p:nvSpPr>
        <p:spPr bwMode="auto">
          <a:xfrm>
            <a:off x="2590800" y="228600"/>
            <a:ext cx="3646488" cy="646113"/>
          </a:xfrm>
          <a:prstGeom prst="rect">
            <a:avLst/>
          </a:prstGeom>
          <a:noFill/>
          <a:ln w="9525">
            <a:noFill/>
            <a:miter lim="800000"/>
            <a:headEnd/>
            <a:tailEnd/>
          </a:ln>
        </p:spPr>
        <p:txBody>
          <a:bodyPr wrap="none">
            <a:spAutoFit/>
          </a:bodyPr>
          <a:lstStyle/>
          <a:p>
            <a:r>
              <a:rPr lang="en-IN" sz="3600" b="1">
                <a:solidFill>
                  <a:srgbClr val="FFFF00"/>
                </a:solidFill>
              </a:rPr>
              <a:t>C++ Inheritance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457200" y="1062038"/>
            <a:ext cx="8382000" cy="5694362"/>
          </a:xfrm>
          <a:prstGeom prst="rect">
            <a:avLst/>
          </a:prstGeom>
          <a:noFill/>
          <a:ln w="9525">
            <a:noFill/>
            <a:miter lim="800000"/>
            <a:headEnd/>
            <a:tailEnd/>
          </a:ln>
        </p:spPr>
        <p:txBody>
          <a:bodyPr>
            <a:spAutoFit/>
          </a:bodyPr>
          <a:lstStyle/>
          <a:p>
            <a:r>
              <a:rPr lang="en-US" sz="2800" b="1">
                <a:solidFill>
                  <a:srgbClr val="FFFF00"/>
                </a:solidFill>
              </a:rPr>
              <a:t>Inheritance Example:</a:t>
            </a:r>
            <a:endParaRPr lang="en-IN" sz="2800" b="1">
              <a:solidFill>
                <a:srgbClr val="FFFF00"/>
              </a:solidFill>
            </a:endParaRPr>
          </a:p>
          <a:p>
            <a:endParaRPr lang="en-US" sz="2800">
              <a:solidFill>
                <a:srgbClr val="FFFF00"/>
              </a:solidFill>
            </a:endParaRPr>
          </a:p>
          <a:p>
            <a:r>
              <a:rPr lang="en-US" sz="2800">
                <a:solidFill>
                  <a:srgbClr val="FFFF00"/>
                </a:solidFill>
              </a:rPr>
              <a:t>	int main(void)</a:t>
            </a:r>
            <a:br>
              <a:rPr lang="en-US" sz="2800">
                <a:solidFill>
                  <a:srgbClr val="FFFF00"/>
                </a:solidFill>
              </a:rPr>
            </a:br>
            <a:r>
              <a:rPr lang="en-US" sz="2800">
                <a:solidFill>
                  <a:srgbClr val="FFFF00"/>
                </a:solidFill>
              </a:rPr>
              <a:t>	 {	sample s;</a:t>
            </a:r>
            <a:br>
              <a:rPr lang="en-US" sz="2800">
                <a:solidFill>
                  <a:srgbClr val="FFFF00"/>
                </a:solidFill>
              </a:rPr>
            </a:br>
            <a:r>
              <a:rPr lang="en-US" sz="2800">
                <a:solidFill>
                  <a:srgbClr val="FFFF00"/>
                </a:solidFill>
              </a:rPr>
              <a:t> 		s.f(10);</a:t>
            </a:r>
            <a:br>
              <a:rPr lang="en-US" sz="2800">
                <a:solidFill>
                  <a:srgbClr val="FFFF00"/>
                </a:solidFill>
              </a:rPr>
            </a:br>
            <a:r>
              <a:rPr lang="en-US" sz="2800">
                <a:solidFill>
                  <a:srgbClr val="FFFF00"/>
                </a:solidFill>
              </a:rPr>
              <a:t> 		s.output();</a:t>
            </a:r>
            <a:br>
              <a:rPr lang="en-US" sz="2800">
                <a:solidFill>
                  <a:srgbClr val="FFFF00"/>
                </a:solidFill>
              </a:rPr>
            </a:br>
            <a:r>
              <a:rPr lang="en-US" sz="2800">
                <a:solidFill>
                  <a:srgbClr val="FFFF00"/>
                </a:solidFill>
              </a:rPr>
              <a:t> 		s.f1(20);</a:t>
            </a:r>
            <a:br>
              <a:rPr lang="en-US" sz="2800">
                <a:solidFill>
                  <a:srgbClr val="FFFF00"/>
                </a:solidFill>
              </a:rPr>
            </a:br>
            <a:r>
              <a:rPr lang="en-US" sz="2800">
                <a:solidFill>
                  <a:srgbClr val="FFFF00"/>
                </a:solidFill>
              </a:rPr>
              <a:t> 		s.output();          </a:t>
            </a:r>
            <a:br>
              <a:rPr lang="en-US" sz="2800">
                <a:solidFill>
                  <a:srgbClr val="FFFF00"/>
                </a:solidFill>
              </a:rPr>
            </a:br>
            <a:r>
              <a:rPr lang="en-US" sz="2800">
                <a:solidFill>
                  <a:srgbClr val="FFFF00"/>
                </a:solidFill>
              </a:rPr>
              <a:t> 	}</a:t>
            </a:r>
          </a:p>
          <a:p>
            <a:endParaRPr lang="en-US" sz="2800">
              <a:solidFill>
                <a:srgbClr val="FFFF00"/>
              </a:solidFill>
            </a:endParaRPr>
          </a:p>
          <a:p>
            <a:r>
              <a:rPr lang="en-US" sz="2800">
                <a:solidFill>
                  <a:srgbClr val="FFFF00"/>
                </a:solidFill>
              </a:rPr>
              <a:t>The output of the above program is</a:t>
            </a:r>
            <a:endParaRPr lang="en-IN" sz="2800">
              <a:solidFill>
                <a:srgbClr val="FFFF00"/>
              </a:solidFill>
            </a:endParaRPr>
          </a:p>
          <a:p>
            <a:r>
              <a:rPr lang="en-US" sz="2800">
                <a:solidFill>
                  <a:srgbClr val="FFFF00"/>
                </a:solidFill>
              </a:rPr>
              <a:t>50</a:t>
            </a:r>
            <a:br>
              <a:rPr lang="en-US" sz="2800">
                <a:solidFill>
                  <a:srgbClr val="FFFF00"/>
                </a:solidFill>
              </a:rPr>
            </a:br>
            <a:r>
              <a:rPr lang="en-US" sz="2800">
                <a:solidFill>
                  <a:srgbClr val="FFFF00"/>
                </a:solidFill>
              </a:rPr>
              <a:t>200</a:t>
            </a:r>
            <a:endParaRPr lang="en-IN" sz="2800">
              <a:solidFill>
                <a:srgbClr val="FFFF00"/>
              </a:solidFill>
            </a:endParaRPr>
          </a:p>
        </p:txBody>
      </p:sp>
      <p:sp>
        <p:nvSpPr>
          <p:cNvPr id="15363" name="Rectangle 4"/>
          <p:cNvSpPr>
            <a:spLocks noChangeArrowheads="1"/>
          </p:cNvSpPr>
          <p:nvPr/>
        </p:nvSpPr>
        <p:spPr bwMode="auto">
          <a:xfrm>
            <a:off x="2590800" y="228600"/>
            <a:ext cx="3646488" cy="646113"/>
          </a:xfrm>
          <a:prstGeom prst="rect">
            <a:avLst/>
          </a:prstGeom>
          <a:noFill/>
          <a:ln w="9525">
            <a:noFill/>
            <a:miter lim="800000"/>
            <a:headEnd/>
            <a:tailEnd/>
          </a:ln>
        </p:spPr>
        <p:txBody>
          <a:bodyPr wrap="none">
            <a:spAutoFit/>
          </a:bodyPr>
          <a:lstStyle/>
          <a:p>
            <a:r>
              <a:rPr lang="en-IN" sz="3600" b="1">
                <a:solidFill>
                  <a:srgbClr val="FFFF00"/>
                </a:solidFill>
              </a:rPr>
              <a:t>C++ Inheritance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457200" y="1062038"/>
            <a:ext cx="8305800" cy="1878012"/>
          </a:xfrm>
          <a:prstGeom prst="rect">
            <a:avLst/>
          </a:prstGeom>
          <a:noFill/>
          <a:ln w="9525">
            <a:noFill/>
            <a:miter lim="800000"/>
            <a:headEnd/>
            <a:tailEnd/>
          </a:ln>
        </p:spPr>
        <p:txBody>
          <a:bodyPr>
            <a:spAutoFit/>
          </a:bodyPr>
          <a:lstStyle/>
          <a:p>
            <a:r>
              <a:rPr lang="en-US" sz="3200" b="1">
                <a:solidFill>
                  <a:srgbClr val="FFFF00"/>
                </a:solidFill>
              </a:rPr>
              <a:t>1. Single class Inheritance:</a:t>
            </a:r>
            <a:endParaRPr lang="en-IN" sz="3200" b="1">
              <a:solidFill>
                <a:srgbClr val="FFFF00"/>
              </a:solidFill>
            </a:endParaRPr>
          </a:p>
          <a:p>
            <a:endParaRPr lang="en-US" sz="2800">
              <a:solidFill>
                <a:srgbClr val="FFFF00"/>
              </a:solidFill>
            </a:endParaRPr>
          </a:p>
          <a:p>
            <a:pPr algn="just"/>
            <a:r>
              <a:rPr lang="en-US" sz="2800">
                <a:solidFill>
                  <a:srgbClr val="FFFF00"/>
                </a:solidFill>
              </a:rPr>
              <a:t>Single inheritance is the one where you have a single base class and a single derived class.</a:t>
            </a:r>
            <a:endParaRPr lang="en-IN" sz="2800">
              <a:solidFill>
                <a:srgbClr val="FFFF00"/>
              </a:solidFill>
            </a:endParaRPr>
          </a:p>
        </p:txBody>
      </p:sp>
      <p:sp>
        <p:nvSpPr>
          <p:cNvPr id="16387" name="Rectangle 4"/>
          <p:cNvSpPr>
            <a:spLocks noChangeArrowheads="1"/>
          </p:cNvSpPr>
          <p:nvPr/>
        </p:nvSpPr>
        <p:spPr bwMode="auto">
          <a:xfrm>
            <a:off x="2590800" y="228600"/>
            <a:ext cx="4638675" cy="646113"/>
          </a:xfrm>
          <a:prstGeom prst="rect">
            <a:avLst/>
          </a:prstGeom>
          <a:noFill/>
          <a:ln w="9525">
            <a:noFill/>
            <a:miter lim="800000"/>
            <a:headEnd/>
            <a:tailEnd/>
          </a:ln>
        </p:spPr>
        <p:txBody>
          <a:bodyPr wrap="none">
            <a:spAutoFit/>
          </a:bodyPr>
          <a:lstStyle/>
          <a:p>
            <a:r>
              <a:rPr lang="en-IN" sz="3600" b="1">
                <a:solidFill>
                  <a:srgbClr val="FFFF00"/>
                </a:solidFill>
              </a:rPr>
              <a:t>Types of Inheritance</a:t>
            </a:r>
          </a:p>
        </p:txBody>
      </p:sp>
      <p:grpSp>
        <p:nvGrpSpPr>
          <p:cNvPr id="16388" name="Group 8"/>
          <p:cNvGrpSpPr>
            <a:grpSpLocks/>
          </p:cNvGrpSpPr>
          <p:nvPr/>
        </p:nvGrpSpPr>
        <p:grpSpPr bwMode="auto">
          <a:xfrm>
            <a:off x="1905000" y="3505200"/>
            <a:ext cx="6194462" cy="1668515"/>
            <a:chOff x="2861604" y="2769514"/>
            <a:chExt cx="5615990" cy="1669411"/>
          </a:xfrm>
        </p:grpSpPr>
        <p:sp>
          <p:nvSpPr>
            <p:cNvPr id="22530" name="Text Box 2"/>
            <p:cNvSpPr txBox="1">
              <a:spLocks noChangeArrowheads="1"/>
            </p:cNvSpPr>
            <p:nvPr/>
          </p:nvSpPr>
          <p:spPr bwMode="auto">
            <a:xfrm>
              <a:off x="2861604" y="2812400"/>
              <a:ext cx="2361811" cy="463799"/>
            </a:xfrm>
            <a:prstGeom prst="rect">
              <a:avLst/>
            </a:prstGeom>
            <a:noFill/>
            <a:ln w="38100" cmpd="sng">
              <a:solidFill>
                <a:srgbClr val="FFFF00"/>
              </a:solidFill>
              <a:miter lim="800000"/>
              <a:headEnd/>
              <a:tailEnd/>
            </a:ln>
          </p:spPr>
          <p:txBody>
            <a:bodyPr/>
            <a:lstStyle/>
            <a:p>
              <a:pPr algn="ctr">
                <a:spcAft>
                  <a:spcPts val="1000"/>
                </a:spcAft>
                <a:defRPr/>
              </a:pPr>
              <a:r>
                <a:rPr lang="en-IN" sz="2400" b="1" dirty="0">
                  <a:solidFill>
                    <a:srgbClr val="FFFF00"/>
                  </a:solidFill>
                  <a:latin typeface="+mj-lt"/>
                  <a:cs typeface="Arial" pitchFamily="34" charset="0"/>
                </a:rPr>
                <a:t>Class Employee </a:t>
              </a:r>
              <a:endParaRPr lang="en-US" sz="4000" b="1" dirty="0">
                <a:solidFill>
                  <a:srgbClr val="FFFF00"/>
                </a:solidFill>
                <a:latin typeface="+mj-lt"/>
                <a:cs typeface="Arial" pitchFamily="34" charset="0"/>
              </a:endParaRPr>
            </a:p>
          </p:txBody>
        </p:sp>
        <p:sp>
          <p:nvSpPr>
            <p:cNvPr id="22531" name="Text Box 3"/>
            <p:cNvSpPr txBox="1">
              <a:spLocks noChangeArrowheads="1"/>
            </p:cNvSpPr>
            <p:nvPr/>
          </p:nvSpPr>
          <p:spPr bwMode="auto">
            <a:xfrm>
              <a:off x="2867361" y="3962367"/>
              <a:ext cx="2363250" cy="457446"/>
            </a:xfrm>
            <a:prstGeom prst="rect">
              <a:avLst/>
            </a:prstGeom>
            <a:noFill/>
            <a:ln w="38100" cmpd="sng">
              <a:solidFill>
                <a:srgbClr val="FFFF00"/>
              </a:solidFill>
              <a:miter lim="800000"/>
              <a:headEnd/>
              <a:tailEnd/>
            </a:ln>
          </p:spPr>
          <p:txBody>
            <a:bodyPr/>
            <a:lstStyle/>
            <a:p>
              <a:pPr algn="ctr">
                <a:spcAft>
                  <a:spcPts val="1000"/>
                </a:spcAft>
                <a:defRPr/>
              </a:pPr>
              <a:r>
                <a:rPr lang="en-IN" sz="2400" b="1" dirty="0">
                  <a:solidFill>
                    <a:srgbClr val="FFFF00"/>
                  </a:solidFill>
                  <a:latin typeface="+mj-lt"/>
                  <a:cs typeface="Arial" pitchFamily="34" charset="0"/>
                </a:rPr>
                <a:t>Class Manager</a:t>
              </a:r>
              <a:endParaRPr lang="en-US" sz="4000" b="1" dirty="0">
                <a:solidFill>
                  <a:srgbClr val="FFFF00"/>
                </a:solidFill>
                <a:latin typeface="+mj-lt"/>
                <a:cs typeface="Arial" pitchFamily="34" charset="0"/>
              </a:endParaRPr>
            </a:p>
          </p:txBody>
        </p:sp>
        <p:sp>
          <p:nvSpPr>
            <p:cNvPr id="16392" name="Rectangle 5"/>
            <p:cNvSpPr>
              <a:spLocks noChangeArrowheads="1"/>
            </p:cNvSpPr>
            <p:nvPr/>
          </p:nvSpPr>
          <p:spPr bwMode="auto">
            <a:xfrm>
              <a:off x="5410200" y="2769514"/>
              <a:ext cx="2895600" cy="400325"/>
            </a:xfrm>
            <a:prstGeom prst="rect">
              <a:avLst/>
            </a:prstGeom>
            <a:noFill/>
            <a:ln w="9525">
              <a:noFill/>
              <a:miter lim="800000"/>
              <a:headEnd/>
              <a:tailEnd/>
            </a:ln>
          </p:spPr>
          <p:txBody>
            <a:bodyPr anchor="ctr">
              <a:spAutoFit/>
            </a:bodyPr>
            <a:lstStyle/>
            <a:p>
              <a:pPr algn="ctr" eaLnBrk="0" hangingPunct="0">
                <a:tabLst>
                  <a:tab pos="457200" algn="l"/>
                </a:tabLst>
              </a:pPr>
              <a:r>
                <a:rPr lang="en-US" sz="2000" b="1">
                  <a:solidFill>
                    <a:srgbClr val="FFFF00"/>
                  </a:solidFill>
                  <a:cs typeface="Times New Roman" pitchFamily="18" charset="0"/>
                </a:rPr>
                <a:t>It is a Base class (super)</a:t>
              </a:r>
              <a:endParaRPr lang="en-US" sz="3200" b="1">
                <a:solidFill>
                  <a:srgbClr val="FFFF00"/>
                </a:solidFill>
              </a:endParaRPr>
            </a:p>
          </p:txBody>
        </p:sp>
        <p:sp>
          <p:nvSpPr>
            <p:cNvPr id="16393" name="Rectangle 7"/>
            <p:cNvSpPr>
              <a:spLocks noChangeArrowheads="1"/>
            </p:cNvSpPr>
            <p:nvPr/>
          </p:nvSpPr>
          <p:spPr bwMode="auto">
            <a:xfrm>
              <a:off x="5486400" y="4038600"/>
              <a:ext cx="2991194" cy="400325"/>
            </a:xfrm>
            <a:prstGeom prst="rect">
              <a:avLst/>
            </a:prstGeom>
            <a:noFill/>
            <a:ln w="9525">
              <a:noFill/>
              <a:miter lim="800000"/>
              <a:headEnd/>
              <a:tailEnd/>
            </a:ln>
          </p:spPr>
          <p:txBody>
            <a:bodyPr wrap="none">
              <a:spAutoFit/>
            </a:bodyPr>
            <a:lstStyle/>
            <a:p>
              <a:pPr algn="ctr"/>
              <a:r>
                <a:rPr lang="en-US" sz="2000" b="1">
                  <a:solidFill>
                    <a:srgbClr val="FFFF00"/>
                  </a:solidFill>
                </a:rPr>
                <a:t>it is a sub class (derived) </a:t>
              </a:r>
              <a:endParaRPr lang="en-IN" sz="2000" b="1">
                <a:solidFill>
                  <a:srgbClr val="FFFF00"/>
                </a:solidFill>
              </a:endParaRPr>
            </a:p>
          </p:txBody>
        </p:sp>
      </p:grpSp>
      <p:cxnSp>
        <p:nvCxnSpPr>
          <p:cNvPr id="11" name="Straight Arrow Connector 10"/>
          <p:cNvCxnSpPr>
            <a:stCxn id="22530" idx="2"/>
            <a:endCxn id="22531" idx="0"/>
          </p:cNvCxnSpPr>
          <p:nvPr/>
        </p:nvCxnSpPr>
        <p:spPr>
          <a:xfrm rot="16200000" flipH="1">
            <a:off x="2868216" y="4350941"/>
            <a:ext cx="685800" cy="7144"/>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457200" y="1062038"/>
            <a:ext cx="8305800" cy="1446212"/>
          </a:xfrm>
          <a:prstGeom prst="rect">
            <a:avLst/>
          </a:prstGeom>
          <a:noFill/>
          <a:ln w="9525">
            <a:noFill/>
            <a:miter lim="800000"/>
            <a:headEnd/>
            <a:tailEnd/>
          </a:ln>
        </p:spPr>
        <p:txBody>
          <a:bodyPr>
            <a:spAutoFit/>
          </a:bodyPr>
          <a:lstStyle/>
          <a:p>
            <a:r>
              <a:rPr lang="en-US" sz="3200" b="1">
                <a:solidFill>
                  <a:srgbClr val="FFFF00"/>
                </a:solidFill>
              </a:rPr>
              <a:t>2. Multilevel Inheritance:</a:t>
            </a:r>
            <a:endParaRPr lang="en-IN" sz="3200" b="1">
              <a:solidFill>
                <a:srgbClr val="FFFF00"/>
              </a:solidFill>
            </a:endParaRPr>
          </a:p>
          <a:p>
            <a:pPr algn="just"/>
            <a:r>
              <a:rPr lang="en-US" sz="2800">
                <a:solidFill>
                  <a:srgbClr val="FFFF00"/>
                </a:solidFill>
              </a:rPr>
              <a:t>In Multi level inheritance, a class inherits its properties from another derived class.</a:t>
            </a:r>
            <a:endParaRPr lang="en-IN" sz="2800">
              <a:solidFill>
                <a:srgbClr val="FFFF00"/>
              </a:solidFill>
            </a:endParaRPr>
          </a:p>
        </p:txBody>
      </p:sp>
      <p:sp>
        <p:nvSpPr>
          <p:cNvPr id="17411" name="Rectangle 4"/>
          <p:cNvSpPr>
            <a:spLocks noChangeArrowheads="1"/>
          </p:cNvSpPr>
          <p:nvPr/>
        </p:nvSpPr>
        <p:spPr bwMode="auto">
          <a:xfrm>
            <a:off x="2590800" y="228600"/>
            <a:ext cx="4638675" cy="646113"/>
          </a:xfrm>
          <a:prstGeom prst="rect">
            <a:avLst/>
          </a:prstGeom>
          <a:noFill/>
          <a:ln w="9525">
            <a:noFill/>
            <a:miter lim="800000"/>
            <a:headEnd/>
            <a:tailEnd/>
          </a:ln>
        </p:spPr>
        <p:txBody>
          <a:bodyPr wrap="none">
            <a:spAutoFit/>
          </a:bodyPr>
          <a:lstStyle/>
          <a:p>
            <a:r>
              <a:rPr lang="en-IN" sz="3600" b="1">
                <a:solidFill>
                  <a:srgbClr val="FFFF00"/>
                </a:solidFill>
              </a:rPr>
              <a:t>Types of Inheritance</a:t>
            </a:r>
          </a:p>
        </p:txBody>
      </p:sp>
      <p:grpSp>
        <p:nvGrpSpPr>
          <p:cNvPr id="17412" name="Group 11"/>
          <p:cNvGrpSpPr>
            <a:grpSpLocks/>
          </p:cNvGrpSpPr>
          <p:nvPr/>
        </p:nvGrpSpPr>
        <p:grpSpPr bwMode="auto">
          <a:xfrm>
            <a:off x="381000" y="3048000"/>
            <a:ext cx="8382001" cy="2792412"/>
            <a:chOff x="1143000" y="2769514"/>
            <a:chExt cx="6858001" cy="2793085"/>
          </a:xfrm>
        </p:grpSpPr>
        <p:sp>
          <p:nvSpPr>
            <p:cNvPr id="22530" name="Text Box 2"/>
            <p:cNvSpPr txBox="1">
              <a:spLocks noChangeArrowheads="1"/>
            </p:cNvSpPr>
            <p:nvPr/>
          </p:nvSpPr>
          <p:spPr bwMode="auto">
            <a:xfrm>
              <a:off x="1143000" y="2812386"/>
              <a:ext cx="2618509" cy="490655"/>
            </a:xfrm>
            <a:prstGeom prst="rect">
              <a:avLst/>
            </a:prstGeom>
            <a:noFill/>
            <a:ln w="38100" cmpd="sng">
              <a:solidFill>
                <a:srgbClr val="FFFF00"/>
              </a:solidFill>
              <a:miter lim="800000"/>
              <a:headEnd/>
              <a:tailEnd/>
            </a:ln>
          </p:spPr>
          <p:txBody>
            <a:bodyPr/>
            <a:lstStyle/>
            <a:p>
              <a:pPr algn="ctr">
                <a:spcAft>
                  <a:spcPts val="1000"/>
                </a:spcAft>
                <a:defRPr/>
              </a:pPr>
              <a:r>
                <a:rPr lang="en-IN" sz="2400" b="1" dirty="0" smtClean="0">
                  <a:solidFill>
                    <a:srgbClr val="FFFF00"/>
                  </a:solidFill>
                  <a:latin typeface="+mj-lt"/>
                  <a:cs typeface="Arial" pitchFamily="34" charset="0"/>
                </a:rPr>
                <a:t>Class Grandfather</a:t>
              </a:r>
              <a:endParaRPr lang="en-US" sz="4000" b="1" dirty="0">
                <a:solidFill>
                  <a:srgbClr val="FFFF00"/>
                </a:solidFill>
                <a:latin typeface="+mj-lt"/>
                <a:cs typeface="Arial" pitchFamily="34" charset="0"/>
              </a:endParaRPr>
            </a:p>
          </p:txBody>
        </p:sp>
        <p:sp>
          <p:nvSpPr>
            <p:cNvPr id="22531" name="Text Box 3"/>
            <p:cNvSpPr txBox="1">
              <a:spLocks noChangeArrowheads="1"/>
            </p:cNvSpPr>
            <p:nvPr/>
          </p:nvSpPr>
          <p:spPr bwMode="auto">
            <a:xfrm>
              <a:off x="1143000" y="3962014"/>
              <a:ext cx="2618509" cy="457310"/>
            </a:xfrm>
            <a:prstGeom prst="rect">
              <a:avLst/>
            </a:prstGeom>
            <a:noFill/>
            <a:ln w="38100" cmpd="sng">
              <a:solidFill>
                <a:srgbClr val="FFFF00"/>
              </a:solidFill>
              <a:miter lim="800000"/>
              <a:headEnd/>
              <a:tailEnd/>
            </a:ln>
          </p:spPr>
          <p:txBody>
            <a:bodyPr/>
            <a:lstStyle/>
            <a:p>
              <a:pPr algn="ctr">
                <a:spcAft>
                  <a:spcPts val="1000"/>
                </a:spcAft>
                <a:defRPr/>
              </a:pPr>
              <a:r>
                <a:rPr lang="en-IN" sz="2400" b="1" dirty="0">
                  <a:solidFill>
                    <a:srgbClr val="FFFF00"/>
                  </a:solidFill>
                  <a:latin typeface="+mj-lt"/>
                  <a:cs typeface="Arial" pitchFamily="34" charset="0"/>
                </a:rPr>
                <a:t>Class </a:t>
              </a:r>
              <a:r>
                <a:rPr lang="en-IN" sz="2400" b="1" dirty="0" smtClean="0">
                  <a:solidFill>
                    <a:srgbClr val="FFFF00"/>
                  </a:solidFill>
                  <a:latin typeface="+mj-lt"/>
                  <a:cs typeface="Arial" pitchFamily="34" charset="0"/>
                </a:rPr>
                <a:t>Father</a:t>
              </a:r>
              <a:endParaRPr lang="en-US" sz="4000" b="1" dirty="0">
                <a:solidFill>
                  <a:srgbClr val="FFFF00"/>
                </a:solidFill>
                <a:latin typeface="+mj-lt"/>
                <a:cs typeface="Arial" pitchFamily="34" charset="0"/>
              </a:endParaRPr>
            </a:p>
          </p:txBody>
        </p:sp>
        <p:sp>
          <p:nvSpPr>
            <p:cNvPr id="17416" name="Rectangle 5"/>
            <p:cNvSpPr>
              <a:spLocks noChangeArrowheads="1"/>
            </p:cNvSpPr>
            <p:nvPr/>
          </p:nvSpPr>
          <p:spPr bwMode="auto">
            <a:xfrm>
              <a:off x="3948546" y="2769514"/>
              <a:ext cx="4052455" cy="708057"/>
            </a:xfrm>
            <a:prstGeom prst="rect">
              <a:avLst/>
            </a:prstGeom>
            <a:noFill/>
            <a:ln w="9525">
              <a:noFill/>
              <a:miter lim="800000"/>
              <a:headEnd/>
              <a:tailEnd/>
            </a:ln>
          </p:spPr>
          <p:txBody>
            <a:bodyPr wrap="square" anchor="ctr">
              <a:spAutoFit/>
            </a:bodyPr>
            <a:lstStyle/>
            <a:p>
              <a:pPr algn="ctr" eaLnBrk="0" hangingPunct="0">
                <a:tabLst>
                  <a:tab pos="457200" algn="l"/>
                </a:tabLst>
              </a:pPr>
              <a:r>
                <a:rPr lang="en-US" sz="2000" b="1" dirty="0">
                  <a:solidFill>
                    <a:srgbClr val="FFFF00"/>
                  </a:solidFill>
                </a:rPr>
                <a:t>it is a Base class (super) of </a:t>
              </a:r>
              <a:r>
                <a:rPr lang="en-US" sz="2000" b="1" dirty="0" smtClean="0">
                  <a:solidFill>
                    <a:srgbClr val="FFFF00"/>
                  </a:solidFill>
                </a:rPr>
                <a:t>Class Father</a:t>
              </a:r>
              <a:endParaRPr lang="en-US" sz="3200" b="1" dirty="0">
                <a:solidFill>
                  <a:srgbClr val="FFFF00"/>
                </a:solidFill>
              </a:endParaRPr>
            </a:p>
          </p:txBody>
        </p:sp>
        <p:sp>
          <p:nvSpPr>
            <p:cNvPr id="17417" name="Rectangle 7"/>
            <p:cNvSpPr>
              <a:spLocks noChangeArrowheads="1"/>
            </p:cNvSpPr>
            <p:nvPr/>
          </p:nvSpPr>
          <p:spPr bwMode="auto">
            <a:xfrm>
              <a:off x="4010891" y="3886200"/>
              <a:ext cx="3964079" cy="1015908"/>
            </a:xfrm>
            <a:prstGeom prst="rect">
              <a:avLst/>
            </a:prstGeom>
            <a:noFill/>
            <a:ln w="9525">
              <a:noFill/>
              <a:miter lim="800000"/>
              <a:headEnd/>
              <a:tailEnd/>
            </a:ln>
          </p:spPr>
          <p:txBody>
            <a:bodyPr wrap="square">
              <a:spAutoFit/>
            </a:bodyPr>
            <a:lstStyle/>
            <a:p>
              <a:pPr algn="ctr"/>
              <a:r>
                <a:rPr lang="en-US" sz="2000" b="1" dirty="0">
                  <a:solidFill>
                    <a:srgbClr val="FFFF00"/>
                  </a:solidFill>
                </a:rPr>
                <a:t>it is a sub class (derived) of </a:t>
              </a:r>
              <a:r>
                <a:rPr lang="en-US" sz="2000" b="1" dirty="0" smtClean="0">
                  <a:solidFill>
                    <a:srgbClr val="FFFF00"/>
                  </a:solidFill>
                </a:rPr>
                <a:t>Class Grandfather </a:t>
              </a:r>
              <a:r>
                <a:rPr lang="en-US" sz="2000" b="1" dirty="0">
                  <a:solidFill>
                    <a:srgbClr val="FFFF00"/>
                  </a:solidFill>
                </a:rPr>
                <a:t>and base class of class </a:t>
              </a:r>
              <a:r>
                <a:rPr lang="en-US" sz="2000" b="1" dirty="0" err="1" smtClean="0">
                  <a:solidFill>
                    <a:srgbClr val="FFFF00"/>
                  </a:solidFill>
                </a:rPr>
                <a:t>Class</a:t>
              </a:r>
              <a:r>
                <a:rPr lang="en-US" sz="2000" b="1" dirty="0" smtClean="0">
                  <a:solidFill>
                    <a:srgbClr val="FFFF00"/>
                  </a:solidFill>
                </a:rPr>
                <a:t> Child </a:t>
              </a:r>
              <a:endParaRPr lang="en-IN" sz="2000" b="1" dirty="0">
                <a:solidFill>
                  <a:srgbClr val="FFFF00"/>
                </a:solidFill>
              </a:endParaRPr>
            </a:p>
          </p:txBody>
        </p:sp>
        <p:sp>
          <p:nvSpPr>
            <p:cNvPr id="9" name="Text Box 3"/>
            <p:cNvSpPr txBox="1">
              <a:spLocks noChangeArrowheads="1"/>
            </p:cNvSpPr>
            <p:nvPr/>
          </p:nvSpPr>
          <p:spPr bwMode="auto">
            <a:xfrm>
              <a:off x="1143000" y="5105289"/>
              <a:ext cx="2618509" cy="457310"/>
            </a:xfrm>
            <a:prstGeom prst="rect">
              <a:avLst/>
            </a:prstGeom>
            <a:noFill/>
            <a:ln w="38100" cmpd="sng">
              <a:solidFill>
                <a:srgbClr val="FFFF00"/>
              </a:solidFill>
              <a:miter lim="800000"/>
              <a:headEnd/>
              <a:tailEnd/>
            </a:ln>
          </p:spPr>
          <p:txBody>
            <a:bodyPr/>
            <a:lstStyle/>
            <a:p>
              <a:pPr algn="ctr">
                <a:spcAft>
                  <a:spcPts val="1000"/>
                </a:spcAft>
                <a:defRPr/>
              </a:pPr>
              <a:r>
                <a:rPr lang="en-IN" sz="2400" b="1" dirty="0">
                  <a:solidFill>
                    <a:srgbClr val="FFFF00"/>
                  </a:solidFill>
                  <a:latin typeface="+mj-lt"/>
                  <a:cs typeface="Arial" pitchFamily="34" charset="0"/>
                </a:rPr>
                <a:t>Class </a:t>
              </a:r>
              <a:r>
                <a:rPr lang="en-IN" sz="2400" b="1" dirty="0" smtClean="0">
                  <a:solidFill>
                    <a:srgbClr val="FFFF00"/>
                  </a:solidFill>
                  <a:latin typeface="+mj-lt"/>
                  <a:cs typeface="Arial" pitchFamily="34" charset="0"/>
                </a:rPr>
                <a:t>Child</a:t>
              </a:r>
              <a:endParaRPr lang="en-US" sz="4000" b="1" dirty="0">
                <a:solidFill>
                  <a:srgbClr val="FFFF00"/>
                </a:solidFill>
                <a:latin typeface="+mj-lt"/>
                <a:cs typeface="Arial" pitchFamily="34" charset="0"/>
              </a:endParaRPr>
            </a:p>
          </p:txBody>
        </p:sp>
        <p:sp>
          <p:nvSpPr>
            <p:cNvPr id="17420" name="Rectangle 10"/>
            <p:cNvSpPr>
              <a:spLocks noChangeArrowheads="1"/>
            </p:cNvSpPr>
            <p:nvPr/>
          </p:nvSpPr>
          <p:spPr bwMode="auto">
            <a:xfrm>
              <a:off x="4135583" y="5105400"/>
              <a:ext cx="3847700" cy="400206"/>
            </a:xfrm>
            <a:prstGeom prst="rect">
              <a:avLst/>
            </a:prstGeom>
            <a:noFill/>
            <a:ln w="9525">
              <a:noFill/>
              <a:miter lim="800000"/>
              <a:headEnd/>
              <a:tailEnd/>
            </a:ln>
          </p:spPr>
          <p:txBody>
            <a:bodyPr wrap="square">
              <a:spAutoFit/>
            </a:bodyPr>
            <a:lstStyle/>
            <a:p>
              <a:pPr algn="ctr"/>
              <a:r>
                <a:rPr lang="en-US" sz="2000" b="1" dirty="0">
                  <a:solidFill>
                    <a:srgbClr val="FFFF00"/>
                  </a:solidFill>
                </a:rPr>
                <a:t>derived class(sub) of class </a:t>
              </a:r>
              <a:r>
                <a:rPr lang="en-US" sz="2000" b="1" dirty="0" smtClean="0">
                  <a:solidFill>
                    <a:srgbClr val="FFFF00"/>
                  </a:solidFill>
                </a:rPr>
                <a:t>Father</a:t>
              </a:r>
              <a:endParaRPr lang="en-IN" sz="2000" b="1" dirty="0">
                <a:solidFill>
                  <a:srgbClr val="FFFF00"/>
                </a:solidFill>
              </a:endParaRPr>
            </a:p>
          </p:txBody>
        </p:sp>
      </p:grpSp>
      <p:cxnSp>
        <p:nvCxnSpPr>
          <p:cNvPr id="14" name="Straight Arrow Connector 13"/>
          <p:cNvCxnSpPr/>
          <p:nvPr/>
        </p:nvCxnSpPr>
        <p:spPr>
          <a:xfrm rot="16200000" flipH="1">
            <a:off x="1565672" y="3920728"/>
            <a:ext cx="685800" cy="7144"/>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1565672" y="5063728"/>
            <a:ext cx="685800" cy="7144"/>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457200" y="1062038"/>
            <a:ext cx="8305800" cy="2308225"/>
          </a:xfrm>
          <a:prstGeom prst="rect">
            <a:avLst/>
          </a:prstGeom>
          <a:noFill/>
          <a:ln w="9525">
            <a:noFill/>
            <a:miter lim="800000"/>
            <a:headEnd/>
            <a:tailEnd/>
          </a:ln>
        </p:spPr>
        <p:txBody>
          <a:bodyPr>
            <a:spAutoFit/>
          </a:bodyPr>
          <a:lstStyle/>
          <a:p>
            <a:pPr algn="just"/>
            <a:r>
              <a:rPr lang="en-US" sz="3200" b="1">
                <a:solidFill>
                  <a:srgbClr val="FFFF00"/>
                </a:solidFill>
              </a:rPr>
              <a:t>3. Multiple Inheritances:</a:t>
            </a:r>
            <a:endParaRPr lang="en-IN" sz="3200" b="1">
              <a:solidFill>
                <a:srgbClr val="FFFF00"/>
              </a:solidFill>
            </a:endParaRPr>
          </a:p>
          <a:p>
            <a:pPr algn="just"/>
            <a:endParaRPr lang="en-US" sz="2800">
              <a:solidFill>
                <a:srgbClr val="FFFF00"/>
              </a:solidFill>
            </a:endParaRPr>
          </a:p>
          <a:p>
            <a:pPr algn="just"/>
            <a:r>
              <a:rPr lang="en-US" sz="2800">
                <a:solidFill>
                  <a:srgbClr val="FFFF00"/>
                </a:solidFill>
              </a:rPr>
              <a:t>In Multiple inheritances, a derived class inherits from multiple base classes. It has properties of both the base classes.</a:t>
            </a:r>
            <a:endParaRPr lang="en-IN" sz="2800">
              <a:solidFill>
                <a:srgbClr val="FFFF00"/>
              </a:solidFill>
            </a:endParaRPr>
          </a:p>
        </p:txBody>
      </p:sp>
      <p:sp>
        <p:nvSpPr>
          <p:cNvPr id="18435" name="Rectangle 4"/>
          <p:cNvSpPr>
            <a:spLocks noChangeArrowheads="1"/>
          </p:cNvSpPr>
          <p:nvPr/>
        </p:nvSpPr>
        <p:spPr bwMode="auto">
          <a:xfrm>
            <a:off x="2590800" y="228600"/>
            <a:ext cx="4638675" cy="646113"/>
          </a:xfrm>
          <a:prstGeom prst="rect">
            <a:avLst/>
          </a:prstGeom>
          <a:noFill/>
          <a:ln w="9525">
            <a:noFill/>
            <a:miter lim="800000"/>
            <a:headEnd/>
            <a:tailEnd/>
          </a:ln>
        </p:spPr>
        <p:txBody>
          <a:bodyPr wrap="none">
            <a:spAutoFit/>
          </a:bodyPr>
          <a:lstStyle/>
          <a:p>
            <a:r>
              <a:rPr lang="en-IN" sz="3600" b="1">
                <a:solidFill>
                  <a:srgbClr val="FFFF00"/>
                </a:solidFill>
              </a:rPr>
              <a:t>Types of Inheritance</a:t>
            </a:r>
          </a:p>
        </p:txBody>
      </p:sp>
      <p:grpSp>
        <p:nvGrpSpPr>
          <p:cNvPr id="18436" name="Group 12"/>
          <p:cNvGrpSpPr>
            <a:grpSpLocks/>
          </p:cNvGrpSpPr>
          <p:nvPr/>
        </p:nvGrpSpPr>
        <p:grpSpPr bwMode="auto">
          <a:xfrm>
            <a:off x="1676400" y="3733800"/>
            <a:ext cx="6858000" cy="2076450"/>
            <a:chOff x="1752600" y="3276600"/>
            <a:chExt cx="6858000" cy="2076510"/>
          </a:xfrm>
        </p:grpSpPr>
        <p:sp>
          <p:nvSpPr>
            <p:cNvPr id="22530" name="Text Box 2"/>
            <p:cNvSpPr txBox="1">
              <a:spLocks noChangeArrowheads="1"/>
            </p:cNvSpPr>
            <p:nvPr/>
          </p:nvSpPr>
          <p:spPr bwMode="auto">
            <a:xfrm>
              <a:off x="1752600" y="3352802"/>
              <a:ext cx="2362200" cy="463563"/>
            </a:xfrm>
            <a:prstGeom prst="rect">
              <a:avLst/>
            </a:prstGeom>
            <a:noFill/>
            <a:ln w="38100" cmpd="sng">
              <a:solidFill>
                <a:srgbClr val="FFFF00"/>
              </a:solidFill>
              <a:miter lim="800000"/>
              <a:headEnd/>
              <a:tailEnd/>
            </a:ln>
          </p:spPr>
          <p:txBody>
            <a:bodyPr/>
            <a:lstStyle/>
            <a:p>
              <a:pPr algn="ctr">
                <a:spcAft>
                  <a:spcPts val="1000"/>
                </a:spcAft>
                <a:defRPr/>
              </a:pPr>
              <a:r>
                <a:rPr lang="en-IN" sz="2400" b="1" dirty="0">
                  <a:solidFill>
                    <a:srgbClr val="FFFF00"/>
                  </a:solidFill>
                  <a:latin typeface="+mj-lt"/>
                  <a:cs typeface="Arial" pitchFamily="34" charset="0"/>
                </a:rPr>
                <a:t>Class A </a:t>
              </a:r>
              <a:endParaRPr lang="en-US" sz="4000" b="1" dirty="0">
                <a:solidFill>
                  <a:srgbClr val="FFFF00"/>
                </a:solidFill>
                <a:latin typeface="+mj-lt"/>
                <a:cs typeface="Arial" pitchFamily="34" charset="0"/>
              </a:endParaRPr>
            </a:p>
          </p:txBody>
        </p:sp>
        <p:sp>
          <p:nvSpPr>
            <p:cNvPr id="22531" name="Text Box 3"/>
            <p:cNvSpPr txBox="1">
              <a:spLocks noChangeArrowheads="1"/>
            </p:cNvSpPr>
            <p:nvPr/>
          </p:nvSpPr>
          <p:spPr bwMode="auto">
            <a:xfrm>
              <a:off x="4495800" y="3352802"/>
              <a:ext cx="2362200" cy="457213"/>
            </a:xfrm>
            <a:prstGeom prst="rect">
              <a:avLst/>
            </a:prstGeom>
            <a:noFill/>
            <a:ln w="38100" cmpd="sng">
              <a:solidFill>
                <a:srgbClr val="FFFF00"/>
              </a:solidFill>
              <a:miter lim="800000"/>
              <a:headEnd/>
              <a:tailEnd/>
            </a:ln>
          </p:spPr>
          <p:txBody>
            <a:bodyPr/>
            <a:lstStyle/>
            <a:p>
              <a:pPr algn="ctr">
                <a:spcAft>
                  <a:spcPts val="1000"/>
                </a:spcAft>
                <a:defRPr/>
              </a:pPr>
              <a:r>
                <a:rPr lang="en-IN" sz="2400" b="1" dirty="0">
                  <a:solidFill>
                    <a:srgbClr val="FFFF00"/>
                  </a:solidFill>
                  <a:latin typeface="+mj-lt"/>
                  <a:cs typeface="Arial" pitchFamily="34" charset="0"/>
                </a:rPr>
                <a:t>Class B</a:t>
              </a:r>
              <a:endParaRPr lang="en-US" sz="4000" b="1" dirty="0">
                <a:solidFill>
                  <a:srgbClr val="FFFF00"/>
                </a:solidFill>
                <a:latin typeface="+mj-lt"/>
                <a:cs typeface="Arial" pitchFamily="34" charset="0"/>
              </a:endParaRPr>
            </a:p>
          </p:txBody>
        </p:sp>
        <p:sp>
          <p:nvSpPr>
            <p:cNvPr id="18439" name="Line 4"/>
            <p:cNvSpPr>
              <a:spLocks noChangeShapeType="1"/>
            </p:cNvSpPr>
            <p:nvPr/>
          </p:nvSpPr>
          <p:spPr bwMode="auto">
            <a:xfrm flipH="1">
              <a:off x="4419600" y="3810015"/>
              <a:ext cx="1143000" cy="1066831"/>
            </a:xfrm>
            <a:prstGeom prst="line">
              <a:avLst/>
            </a:prstGeom>
            <a:noFill/>
            <a:ln w="38100">
              <a:solidFill>
                <a:srgbClr val="FFFF00"/>
              </a:solidFill>
              <a:round/>
              <a:headEnd/>
              <a:tailEnd type="triangle" w="med" len="med"/>
            </a:ln>
          </p:spPr>
          <p:txBody>
            <a:bodyPr/>
            <a:lstStyle/>
            <a:p>
              <a:endParaRPr lang="en-US"/>
            </a:p>
          </p:txBody>
        </p:sp>
        <p:sp>
          <p:nvSpPr>
            <p:cNvPr id="18440" name="Rectangle 5"/>
            <p:cNvSpPr>
              <a:spLocks noChangeArrowheads="1"/>
            </p:cNvSpPr>
            <p:nvPr/>
          </p:nvSpPr>
          <p:spPr bwMode="auto">
            <a:xfrm>
              <a:off x="7086600" y="3276600"/>
              <a:ext cx="1524000" cy="400110"/>
            </a:xfrm>
            <a:prstGeom prst="rect">
              <a:avLst/>
            </a:prstGeom>
            <a:noFill/>
            <a:ln w="9525">
              <a:noFill/>
              <a:miter lim="800000"/>
              <a:headEnd/>
              <a:tailEnd/>
            </a:ln>
          </p:spPr>
          <p:txBody>
            <a:bodyPr anchor="ctr">
              <a:spAutoFit/>
            </a:bodyPr>
            <a:lstStyle/>
            <a:p>
              <a:pPr eaLnBrk="0" hangingPunct="0">
                <a:tabLst>
                  <a:tab pos="457200" algn="l"/>
                </a:tabLst>
              </a:pPr>
              <a:r>
                <a:rPr lang="en-US" sz="2000" b="1">
                  <a:solidFill>
                    <a:srgbClr val="FFFF00"/>
                  </a:solidFill>
                </a:rPr>
                <a:t>Base class </a:t>
              </a:r>
              <a:endParaRPr lang="en-US" sz="3200" b="1">
                <a:solidFill>
                  <a:srgbClr val="FFFF00"/>
                </a:solidFill>
              </a:endParaRPr>
            </a:p>
          </p:txBody>
        </p:sp>
        <p:sp>
          <p:nvSpPr>
            <p:cNvPr id="9" name="Text Box 3"/>
            <p:cNvSpPr txBox="1">
              <a:spLocks noChangeArrowheads="1"/>
            </p:cNvSpPr>
            <p:nvPr/>
          </p:nvSpPr>
          <p:spPr bwMode="auto">
            <a:xfrm>
              <a:off x="2819400" y="4876846"/>
              <a:ext cx="2362200" cy="457213"/>
            </a:xfrm>
            <a:prstGeom prst="rect">
              <a:avLst/>
            </a:prstGeom>
            <a:noFill/>
            <a:ln w="38100" cmpd="sng">
              <a:solidFill>
                <a:srgbClr val="FFFF00"/>
              </a:solidFill>
              <a:miter lim="800000"/>
              <a:headEnd/>
              <a:tailEnd/>
            </a:ln>
          </p:spPr>
          <p:txBody>
            <a:bodyPr/>
            <a:lstStyle/>
            <a:p>
              <a:pPr algn="ctr">
                <a:spcAft>
                  <a:spcPts val="1000"/>
                </a:spcAft>
                <a:defRPr/>
              </a:pPr>
              <a:r>
                <a:rPr lang="en-IN" sz="2400" b="1" dirty="0">
                  <a:solidFill>
                    <a:srgbClr val="FFFF00"/>
                  </a:solidFill>
                  <a:latin typeface="+mj-lt"/>
                  <a:cs typeface="Arial" pitchFamily="34" charset="0"/>
                </a:rPr>
                <a:t>Class C</a:t>
              </a:r>
              <a:endParaRPr lang="en-US" sz="4000" b="1" dirty="0">
                <a:solidFill>
                  <a:srgbClr val="FFFF00"/>
                </a:solidFill>
                <a:latin typeface="+mj-lt"/>
                <a:cs typeface="Arial" pitchFamily="34" charset="0"/>
              </a:endParaRPr>
            </a:p>
          </p:txBody>
        </p:sp>
        <p:sp>
          <p:nvSpPr>
            <p:cNvPr id="18442" name="Line 4"/>
            <p:cNvSpPr>
              <a:spLocks noChangeShapeType="1"/>
            </p:cNvSpPr>
            <p:nvPr/>
          </p:nvSpPr>
          <p:spPr bwMode="auto">
            <a:xfrm>
              <a:off x="2895600" y="3810016"/>
              <a:ext cx="838200" cy="1066830"/>
            </a:xfrm>
            <a:prstGeom prst="line">
              <a:avLst/>
            </a:prstGeom>
            <a:noFill/>
            <a:ln w="38100">
              <a:solidFill>
                <a:srgbClr val="FFFF00"/>
              </a:solidFill>
              <a:round/>
              <a:headEnd/>
              <a:tailEnd type="triangle" w="med" len="med"/>
            </a:ln>
          </p:spPr>
          <p:txBody>
            <a:bodyPr/>
            <a:lstStyle/>
            <a:p>
              <a:endParaRPr lang="en-US"/>
            </a:p>
          </p:txBody>
        </p:sp>
        <p:sp>
          <p:nvSpPr>
            <p:cNvPr id="18443" name="Rectangle 10"/>
            <p:cNvSpPr>
              <a:spLocks noChangeArrowheads="1"/>
            </p:cNvSpPr>
            <p:nvPr/>
          </p:nvSpPr>
          <p:spPr bwMode="auto">
            <a:xfrm>
              <a:off x="5410200" y="4953000"/>
              <a:ext cx="1837362" cy="400110"/>
            </a:xfrm>
            <a:prstGeom prst="rect">
              <a:avLst/>
            </a:prstGeom>
            <a:noFill/>
            <a:ln w="9525">
              <a:noFill/>
              <a:miter lim="800000"/>
              <a:headEnd/>
              <a:tailEnd/>
            </a:ln>
          </p:spPr>
          <p:txBody>
            <a:bodyPr wrap="none">
              <a:spAutoFit/>
            </a:bodyPr>
            <a:lstStyle/>
            <a:p>
              <a:r>
                <a:rPr lang="en-US" sz="2000" b="1">
                  <a:solidFill>
                    <a:srgbClr val="FFFF00"/>
                  </a:solidFill>
                </a:rPr>
                <a:t>Derived class</a:t>
              </a:r>
              <a:endParaRPr lang="en-IN" sz="2000" b="1">
                <a:solidFill>
                  <a:srgbClr val="FFFF00"/>
                </a:solidFill>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457200" y="1062038"/>
            <a:ext cx="8305800" cy="2738437"/>
          </a:xfrm>
          <a:prstGeom prst="rect">
            <a:avLst/>
          </a:prstGeom>
          <a:noFill/>
          <a:ln w="9525">
            <a:noFill/>
            <a:miter lim="800000"/>
            <a:headEnd/>
            <a:tailEnd/>
          </a:ln>
        </p:spPr>
        <p:txBody>
          <a:bodyPr>
            <a:spAutoFit/>
          </a:bodyPr>
          <a:lstStyle/>
          <a:p>
            <a:r>
              <a:rPr lang="en-US" sz="3200" b="1">
                <a:solidFill>
                  <a:srgbClr val="FFFF00"/>
                </a:solidFill>
              </a:rPr>
              <a:t>4. Hierarchical Inheritance:</a:t>
            </a:r>
            <a:endParaRPr lang="en-IN" sz="3200" b="1">
              <a:solidFill>
                <a:srgbClr val="FFFF00"/>
              </a:solidFill>
            </a:endParaRPr>
          </a:p>
          <a:p>
            <a:pPr algn="just"/>
            <a:endParaRPr lang="en-US" sz="2800">
              <a:solidFill>
                <a:srgbClr val="FFFF00"/>
              </a:solidFill>
            </a:endParaRPr>
          </a:p>
          <a:p>
            <a:pPr algn="just"/>
            <a:r>
              <a:rPr lang="en-US" sz="2800">
                <a:solidFill>
                  <a:srgbClr val="FFFF00"/>
                </a:solidFill>
              </a:rPr>
              <a:t>In hierarchical Inheritance, it's like an inverted tree. So multiple classes inherit from a single base class. It's quite analogous to the File system in a unix based system.</a:t>
            </a:r>
            <a:endParaRPr lang="en-IN" sz="2800">
              <a:solidFill>
                <a:srgbClr val="FFFF00"/>
              </a:solidFill>
            </a:endParaRPr>
          </a:p>
        </p:txBody>
      </p:sp>
      <p:sp>
        <p:nvSpPr>
          <p:cNvPr id="19459" name="Rectangle 4"/>
          <p:cNvSpPr>
            <a:spLocks noChangeArrowheads="1"/>
          </p:cNvSpPr>
          <p:nvPr/>
        </p:nvSpPr>
        <p:spPr bwMode="auto">
          <a:xfrm>
            <a:off x="2590800" y="228600"/>
            <a:ext cx="4638675" cy="646113"/>
          </a:xfrm>
          <a:prstGeom prst="rect">
            <a:avLst/>
          </a:prstGeom>
          <a:noFill/>
          <a:ln w="9525">
            <a:noFill/>
            <a:miter lim="800000"/>
            <a:headEnd/>
            <a:tailEnd/>
          </a:ln>
        </p:spPr>
        <p:txBody>
          <a:bodyPr wrap="none">
            <a:spAutoFit/>
          </a:bodyPr>
          <a:lstStyle/>
          <a:p>
            <a:r>
              <a:rPr lang="en-IN" sz="3600" b="1">
                <a:solidFill>
                  <a:srgbClr val="FFFF00"/>
                </a:solidFill>
              </a:rPr>
              <a:t>Types of Inheritance</a:t>
            </a:r>
          </a:p>
        </p:txBody>
      </p:sp>
      <p:grpSp>
        <p:nvGrpSpPr>
          <p:cNvPr id="19460" name="Group 24"/>
          <p:cNvGrpSpPr>
            <a:grpSpLocks/>
          </p:cNvGrpSpPr>
          <p:nvPr/>
        </p:nvGrpSpPr>
        <p:grpSpPr bwMode="auto">
          <a:xfrm>
            <a:off x="1143000" y="4191000"/>
            <a:ext cx="7112000" cy="1981200"/>
            <a:chOff x="1176996" y="3505200"/>
            <a:chExt cx="7110632" cy="1980886"/>
          </a:xfrm>
        </p:grpSpPr>
        <p:sp>
          <p:nvSpPr>
            <p:cNvPr id="62467" name="Text Box 3"/>
            <p:cNvSpPr txBox="1">
              <a:spLocks noChangeArrowheads="1"/>
            </p:cNvSpPr>
            <p:nvPr/>
          </p:nvSpPr>
          <p:spPr bwMode="auto">
            <a:xfrm>
              <a:off x="3657782" y="3505200"/>
              <a:ext cx="1757024" cy="699977"/>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A  </a:t>
              </a:r>
              <a:endParaRPr lang="en-US" sz="4400" b="1" dirty="0">
                <a:solidFill>
                  <a:srgbClr val="FFFF00"/>
                </a:solidFill>
                <a:latin typeface="+mj-lt"/>
                <a:cs typeface="Arial" pitchFamily="34" charset="0"/>
              </a:endParaRPr>
            </a:p>
          </p:txBody>
        </p:sp>
        <p:sp>
          <p:nvSpPr>
            <p:cNvPr id="62468" name="Text Box 4"/>
            <p:cNvSpPr txBox="1">
              <a:spLocks noChangeArrowheads="1"/>
            </p:cNvSpPr>
            <p:nvPr/>
          </p:nvSpPr>
          <p:spPr bwMode="auto">
            <a:xfrm>
              <a:off x="1176996" y="4848012"/>
              <a:ext cx="1641159" cy="606329"/>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B</a:t>
              </a:r>
              <a:endParaRPr lang="en-US" sz="4400" b="1" dirty="0">
                <a:solidFill>
                  <a:srgbClr val="FFFF00"/>
                </a:solidFill>
                <a:latin typeface="+mj-lt"/>
                <a:cs typeface="Arial" pitchFamily="34" charset="0"/>
              </a:endParaRPr>
            </a:p>
          </p:txBody>
        </p:sp>
        <p:sp>
          <p:nvSpPr>
            <p:cNvPr id="62469" name="Text Box 5"/>
            <p:cNvSpPr txBox="1">
              <a:spLocks noChangeArrowheads="1"/>
            </p:cNvSpPr>
            <p:nvPr/>
          </p:nvSpPr>
          <p:spPr bwMode="auto">
            <a:xfrm>
              <a:off x="6705195" y="4862298"/>
              <a:ext cx="1582433" cy="623788"/>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C</a:t>
              </a:r>
              <a:endParaRPr lang="en-US" sz="4400" b="1" dirty="0">
                <a:solidFill>
                  <a:srgbClr val="FFFF00"/>
                </a:solidFill>
                <a:latin typeface="+mj-lt"/>
                <a:cs typeface="Arial" pitchFamily="34" charset="0"/>
              </a:endParaRPr>
            </a:p>
          </p:txBody>
        </p:sp>
        <p:sp>
          <p:nvSpPr>
            <p:cNvPr id="62476" name="Rectangle 12"/>
            <p:cNvSpPr>
              <a:spLocks noChangeArrowheads="1"/>
            </p:cNvSpPr>
            <p:nvPr/>
          </p:nvSpPr>
          <p:spPr bwMode="auto">
            <a:xfrm>
              <a:off x="3733967" y="4862297"/>
              <a:ext cx="1641159" cy="623789"/>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D</a:t>
              </a:r>
              <a:endParaRPr lang="en-US" sz="4400" b="1" dirty="0">
                <a:solidFill>
                  <a:srgbClr val="FFFF00"/>
                </a:solidFill>
                <a:latin typeface="+mj-lt"/>
                <a:cs typeface="Arial" pitchFamily="34" charset="0"/>
              </a:endParaRPr>
            </a:p>
          </p:txBody>
        </p:sp>
      </p:grpSp>
      <p:cxnSp>
        <p:nvCxnSpPr>
          <p:cNvPr id="16" name="Straight Arrow Connector 15"/>
          <p:cNvCxnSpPr/>
          <p:nvPr/>
        </p:nvCxnSpPr>
        <p:spPr>
          <a:xfrm rot="16200000" flipH="1">
            <a:off x="4156472" y="5216128"/>
            <a:ext cx="685800" cy="7144"/>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485900" y="5067300"/>
            <a:ext cx="990600" cy="1588"/>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981200" y="4570412"/>
            <a:ext cx="1600200"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6515894" y="5066506"/>
            <a:ext cx="990600" cy="1588"/>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410200" y="4572000"/>
            <a:ext cx="1600200" cy="1588"/>
          </a:xfrm>
          <a:prstGeom prst="line">
            <a:avLst/>
          </a:prstGeom>
          <a:ln w="635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457200" y="1219200"/>
            <a:ext cx="8077200" cy="4894263"/>
          </a:xfrm>
          <a:prstGeom prst="rect">
            <a:avLst/>
          </a:prstGeom>
          <a:noFill/>
          <a:ln w="9525">
            <a:noFill/>
            <a:miter lim="800000"/>
            <a:headEnd/>
            <a:tailEnd/>
          </a:ln>
        </p:spPr>
        <p:txBody>
          <a:bodyPr>
            <a:spAutoFit/>
          </a:bodyPr>
          <a:lstStyle/>
          <a:p>
            <a:pPr algn="just"/>
            <a:r>
              <a:rPr lang="en-IN" sz="2400">
                <a:solidFill>
                  <a:srgbClr val="FFFF00"/>
                </a:solidFill>
              </a:rPr>
              <a:t>One of the most important concepts in object-oriented programming is that of inheritance. Inheritance allows us to define a class in terms of another class, which makes it easier to create and maintain an application. This also provides an opportunity to reuse the code functionality and fast implementation time.</a:t>
            </a:r>
          </a:p>
          <a:p>
            <a:pPr algn="just"/>
            <a:endParaRPr lang="en-IN" sz="2400">
              <a:solidFill>
                <a:srgbClr val="FFFF00"/>
              </a:solidFill>
            </a:endParaRPr>
          </a:p>
          <a:p>
            <a:pPr algn="just"/>
            <a:r>
              <a:rPr lang="en-IN" sz="2400">
                <a:solidFill>
                  <a:srgbClr val="FFFF00"/>
                </a:solidFill>
              </a:rPr>
              <a:t>When creating a class, instead of writing completely new data members and member functions, the programmer can designate that the new class should inherit the members of an existing class. This existing class is called the </a:t>
            </a:r>
            <a:r>
              <a:rPr lang="en-IN" sz="2400" b="1">
                <a:solidFill>
                  <a:srgbClr val="FFFF00"/>
                </a:solidFill>
              </a:rPr>
              <a:t>base</a:t>
            </a:r>
            <a:r>
              <a:rPr lang="en-IN" sz="2400">
                <a:solidFill>
                  <a:srgbClr val="FFFF00"/>
                </a:solidFill>
              </a:rPr>
              <a:t> class, and the new class is referred to as the </a:t>
            </a:r>
            <a:r>
              <a:rPr lang="en-IN" sz="2400" b="1">
                <a:solidFill>
                  <a:srgbClr val="FFFF00"/>
                </a:solidFill>
              </a:rPr>
              <a:t>derived</a:t>
            </a:r>
            <a:r>
              <a:rPr lang="en-IN" sz="2400">
                <a:solidFill>
                  <a:srgbClr val="FFFF00"/>
                </a:solidFill>
              </a:rPr>
              <a:t> class.</a:t>
            </a:r>
          </a:p>
        </p:txBody>
      </p:sp>
      <p:sp>
        <p:nvSpPr>
          <p:cNvPr id="4099" name="Rectangle 4"/>
          <p:cNvSpPr>
            <a:spLocks noChangeArrowheads="1"/>
          </p:cNvSpPr>
          <p:nvPr/>
        </p:nvSpPr>
        <p:spPr bwMode="auto">
          <a:xfrm>
            <a:off x="2590800" y="228600"/>
            <a:ext cx="3646488" cy="646113"/>
          </a:xfrm>
          <a:prstGeom prst="rect">
            <a:avLst/>
          </a:prstGeom>
          <a:noFill/>
          <a:ln w="9525">
            <a:noFill/>
            <a:miter lim="800000"/>
            <a:headEnd/>
            <a:tailEnd/>
          </a:ln>
        </p:spPr>
        <p:txBody>
          <a:bodyPr wrap="none">
            <a:spAutoFit/>
          </a:bodyPr>
          <a:lstStyle/>
          <a:p>
            <a:r>
              <a:rPr lang="en-IN" sz="3600" b="1">
                <a:solidFill>
                  <a:srgbClr val="FFFF00"/>
                </a:solidFill>
              </a:rPr>
              <a:t>C++ Inheritance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457200" y="1062038"/>
            <a:ext cx="8305800" cy="5478462"/>
          </a:xfrm>
          <a:prstGeom prst="rect">
            <a:avLst/>
          </a:prstGeom>
          <a:noFill/>
          <a:ln w="9525">
            <a:noFill/>
            <a:miter lim="800000"/>
            <a:headEnd/>
            <a:tailEnd/>
          </a:ln>
        </p:spPr>
        <p:txBody>
          <a:bodyPr>
            <a:spAutoFit/>
          </a:bodyPr>
          <a:lstStyle/>
          <a:p>
            <a:pPr algn="just"/>
            <a:r>
              <a:rPr lang="en-US" sz="3200" b="1">
                <a:solidFill>
                  <a:srgbClr val="FFFF00"/>
                </a:solidFill>
              </a:rPr>
              <a:t>5. Hybrid Inheritance:</a:t>
            </a:r>
          </a:p>
          <a:p>
            <a:pPr algn="just"/>
            <a:endParaRPr lang="en-IN" sz="2000" b="1">
              <a:solidFill>
                <a:srgbClr val="FFFF00"/>
              </a:solidFill>
            </a:endParaRPr>
          </a:p>
          <a:p>
            <a:pPr algn="just">
              <a:buFont typeface="Wingdings" pitchFamily="2" charset="2"/>
              <a:buChar char="ü"/>
            </a:pPr>
            <a:r>
              <a:rPr lang="en-US" sz="2800">
                <a:solidFill>
                  <a:srgbClr val="FFFF00"/>
                </a:solidFill>
              </a:rPr>
              <a:t>In this type of inheritance, we can have mixture of number of inheritances but this can generate an error of using same name function from no of classes, which will bother the </a:t>
            </a:r>
            <a:r>
              <a:rPr lang="en-US" sz="2800" u="sng">
                <a:solidFill>
                  <a:srgbClr val="FFFF00"/>
                </a:solidFill>
              </a:rPr>
              <a:t>compiler</a:t>
            </a:r>
            <a:r>
              <a:rPr lang="en-US" sz="2800">
                <a:solidFill>
                  <a:srgbClr val="FFFF00"/>
                </a:solidFill>
              </a:rPr>
              <a:t> to how to use the functions.</a:t>
            </a:r>
          </a:p>
          <a:p>
            <a:pPr algn="just"/>
            <a:endParaRPr lang="en-IN">
              <a:solidFill>
                <a:srgbClr val="FFFF00"/>
              </a:solidFill>
            </a:endParaRPr>
          </a:p>
          <a:p>
            <a:pPr algn="just">
              <a:buFont typeface="Wingdings" pitchFamily="2" charset="2"/>
              <a:buChar char="ü"/>
            </a:pPr>
            <a:r>
              <a:rPr lang="en-US" sz="2800">
                <a:solidFill>
                  <a:srgbClr val="FFFF00"/>
                </a:solidFill>
              </a:rPr>
              <a:t>Therefore, it will generate errors in the program. This has known as ambiguity or duplicity.</a:t>
            </a:r>
          </a:p>
          <a:p>
            <a:pPr algn="just"/>
            <a:endParaRPr lang="en-IN">
              <a:solidFill>
                <a:srgbClr val="FFFF00"/>
              </a:solidFill>
            </a:endParaRPr>
          </a:p>
          <a:p>
            <a:pPr algn="just">
              <a:buFont typeface="Wingdings" pitchFamily="2" charset="2"/>
              <a:buChar char="ü"/>
            </a:pPr>
            <a:r>
              <a:rPr lang="en-US" sz="2800">
                <a:solidFill>
                  <a:srgbClr val="FFFF00"/>
                </a:solidFill>
              </a:rPr>
              <a:t>Ambiguity problem can be solved by using </a:t>
            </a:r>
            <a:r>
              <a:rPr lang="en-US" sz="2800" b="1">
                <a:solidFill>
                  <a:srgbClr val="FFFF00"/>
                </a:solidFill>
              </a:rPr>
              <a:t>virtual base classes </a:t>
            </a:r>
            <a:endParaRPr lang="en-IN" sz="2800">
              <a:solidFill>
                <a:srgbClr val="FFFF00"/>
              </a:solidFill>
            </a:endParaRPr>
          </a:p>
        </p:txBody>
      </p:sp>
      <p:sp>
        <p:nvSpPr>
          <p:cNvPr id="20483" name="Rectangle 4"/>
          <p:cNvSpPr>
            <a:spLocks noChangeArrowheads="1"/>
          </p:cNvSpPr>
          <p:nvPr/>
        </p:nvSpPr>
        <p:spPr bwMode="auto">
          <a:xfrm>
            <a:off x="2590800" y="228600"/>
            <a:ext cx="4638675" cy="646113"/>
          </a:xfrm>
          <a:prstGeom prst="rect">
            <a:avLst/>
          </a:prstGeom>
          <a:noFill/>
          <a:ln w="9525">
            <a:noFill/>
            <a:miter lim="800000"/>
            <a:headEnd/>
            <a:tailEnd/>
          </a:ln>
        </p:spPr>
        <p:txBody>
          <a:bodyPr wrap="none">
            <a:spAutoFit/>
          </a:bodyPr>
          <a:lstStyle/>
          <a:p>
            <a:r>
              <a:rPr lang="en-IN" sz="3600" b="1">
                <a:solidFill>
                  <a:srgbClr val="FFFF00"/>
                </a:solidFill>
              </a:rPr>
              <a:t>Types of Inheritance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2590800" y="228600"/>
            <a:ext cx="4638675" cy="646113"/>
          </a:xfrm>
          <a:prstGeom prst="rect">
            <a:avLst/>
          </a:prstGeom>
          <a:noFill/>
          <a:ln w="9525">
            <a:noFill/>
            <a:miter lim="800000"/>
            <a:headEnd/>
            <a:tailEnd/>
          </a:ln>
        </p:spPr>
        <p:txBody>
          <a:bodyPr wrap="none">
            <a:spAutoFit/>
          </a:bodyPr>
          <a:lstStyle/>
          <a:p>
            <a:r>
              <a:rPr lang="en-IN" sz="3600" b="1">
                <a:solidFill>
                  <a:srgbClr val="FFFF00"/>
                </a:solidFill>
              </a:rPr>
              <a:t>Types of Inheritance</a:t>
            </a:r>
          </a:p>
        </p:txBody>
      </p:sp>
      <p:grpSp>
        <p:nvGrpSpPr>
          <p:cNvPr id="21507" name="Group 11"/>
          <p:cNvGrpSpPr>
            <a:grpSpLocks/>
          </p:cNvGrpSpPr>
          <p:nvPr/>
        </p:nvGrpSpPr>
        <p:grpSpPr bwMode="auto">
          <a:xfrm>
            <a:off x="762000" y="2133600"/>
            <a:ext cx="7543800" cy="3581400"/>
            <a:chOff x="990600" y="1600200"/>
            <a:chExt cx="6324600" cy="3076575"/>
          </a:xfrm>
        </p:grpSpPr>
        <p:sp>
          <p:nvSpPr>
            <p:cNvPr id="63490" name="Rectangle 2"/>
            <p:cNvSpPr>
              <a:spLocks noChangeArrowheads="1"/>
            </p:cNvSpPr>
            <p:nvPr/>
          </p:nvSpPr>
          <p:spPr bwMode="auto">
            <a:xfrm>
              <a:off x="3353009" y="1600200"/>
              <a:ext cx="1448057" cy="485488"/>
            </a:xfrm>
            <a:prstGeom prst="rect">
              <a:avLst/>
            </a:prstGeom>
            <a:noFill/>
            <a:ln w="38100" cmpd="sng">
              <a:solidFill>
                <a:srgbClr val="FFFF00"/>
              </a:solidFill>
              <a:miter lim="800000"/>
              <a:headEnd/>
              <a:tailEnd/>
            </a:ln>
          </p:spPr>
          <p:txBody>
            <a:bodyPr/>
            <a:lstStyle/>
            <a:p>
              <a:pPr algn="ctr">
                <a:spcAft>
                  <a:spcPts val="1000"/>
                </a:spcAft>
                <a:defRPr/>
              </a:pPr>
              <a:r>
                <a:rPr lang="en-IN" sz="2800" b="1">
                  <a:solidFill>
                    <a:srgbClr val="FFFF00"/>
                  </a:solidFill>
                  <a:latin typeface="+mj-lt"/>
                  <a:cs typeface="Arial" pitchFamily="34" charset="0"/>
                </a:rPr>
                <a:t>Class A</a:t>
              </a:r>
              <a:endParaRPr lang="en-US" sz="4400" b="1">
                <a:solidFill>
                  <a:srgbClr val="FFFF00"/>
                </a:solidFill>
                <a:latin typeface="+mj-lt"/>
                <a:cs typeface="Arial" pitchFamily="34" charset="0"/>
              </a:endParaRPr>
            </a:p>
          </p:txBody>
        </p:sp>
        <p:sp>
          <p:nvSpPr>
            <p:cNvPr id="63491" name="Rectangle 3"/>
            <p:cNvSpPr>
              <a:spLocks noChangeArrowheads="1"/>
            </p:cNvSpPr>
            <p:nvPr/>
          </p:nvSpPr>
          <p:spPr bwMode="auto">
            <a:xfrm>
              <a:off x="990600" y="2819375"/>
              <a:ext cx="1448057" cy="485488"/>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B</a:t>
              </a:r>
              <a:endParaRPr lang="en-US" sz="4400" b="1" dirty="0">
                <a:solidFill>
                  <a:srgbClr val="FFFF00"/>
                </a:solidFill>
                <a:latin typeface="+mj-lt"/>
                <a:cs typeface="Arial" pitchFamily="34" charset="0"/>
              </a:endParaRPr>
            </a:p>
          </p:txBody>
        </p:sp>
        <p:sp>
          <p:nvSpPr>
            <p:cNvPr id="63492" name="Rectangle 4"/>
            <p:cNvSpPr>
              <a:spLocks noChangeArrowheads="1"/>
            </p:cNvSpPr>
            <p:nvPr/>
          </p:nvSpPr>
          <p:spPr bwMode="auto">
            <a:xfrm>
              <a:off x="3504735" y="4191287"/>
              <a:ext cx="1448057" cy="485488"/>
            </a:xfrm>
            <a:prstGeom prst="rect">
              <a:avLst/>
            </a:prstGeom>
            <a:noFill/>
            <a:ln w="38100" cmpd="sng">
              <a:solidFill>
                <a:srgbClr val="FFFF00"/>
              </a:solidFill>
              <a:miter lim="800000"/>
              <a:headEnd/>
              <a:tailEnd/>
            </a:ln>
          </p:spPr>
          <p:txBody>
            <a:bodyPr/>
            <a:lstStyle/>
            <a:p>
              <a:pPr algn="ctr">
                <a:spcAft>
                  <a:spcPts val="1000"/>
                </a:spcAft>
                <a:defRPr/>
              </a:pPr>
              <a:r>
                <a:rPr lang="en-IN" sz="2800" b="1">
                  <a:solidFill>
                    <a:srgbClr val="FFFF00"/>
                  </a:solidFill>
                  <a:latin typeface="+mj-lt"/>
                  <a:cs typeface="Arial" pitchFamily="34" charset="0"/>
                </a:rPr>
                <a:t>Class D</a:t>
              </a:r>
              <a:endParaRPr lang="en-US" sz="4400" b="1">
                <a:solidFill>
                  <a:srgbClr val="FFFF00"/>
                </a:solidFill>
                <a:latin typeface="+mj-lt"/>
                <a:cs typeface="Arial" pitchFamily="34" charset="0"/>
              </a:endParaRPr>
            </a:p>
          </p:txBody>
        </p:sp>
        <p:sp>
          <p:nvSpPr>
            <p:cNvPr id="63493" name="Rectangle 5"/>
            <p:cNvSpPr>
              <a:spLocks noChangeArrowheads="1"/>
            </p:cNvSpPr>
            <p:nvPr/>
          </p:nvSpPr>
          <p:spPr bwMode="auto">
            <a:xfrm>
              <a:off x="5867143" y="2895744"/>
              <a:ext cx="1448057" cy="485488"/>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C</a:t>
              </a:r>
            </a:p>
            <a:p>
              <a:pPr>
                <a:defRPr/>
              </a:pPr>
              <a:endParaRPr lang="en-US" sz="4400" b="1" dirty="0">
                <a:solidFill>
                  <a:srgbClr val="FFFF00"/>
                </a:solidFill>
                <a:latin typeface="+mj-lt"/>
                <a:cs typeface="Arial" pitchFamily="34" charset="0"/>
              </a:endParaRPr>
            </a:p>
          </p:txBody>
        </p:sp>
        <p:sp>
          <p:nvSpPr>
            <p:cNvPr id="63494" name="Line 6"/>
            <p:cNvSpPr>
              <a:spLocks noChangeShapeType="1"/>
            </p:cNvSpPr>
            <p:nvPr/>
          </p:nvSpPr>
          <p:spPr bwMode="auto">
            <a:xfrm>
              <a:off x="1693334" y="3302136"/>
              <a:ext cx="2235970" cy="850968"/>
            </a:xfrm>
            <a:prstGeom prst="line">
              <a:avLst/>
            </a:prstGeom>
            <a:noFill/>
            <a:ln w="38100" cmpd="sng">
              <a:solidFill>
                <a:srgbClr val="FFFF00"/>
              </a:solidFill>
              <a:round/>
              <a:headEnd/>
              <a:tailEnd type="triangle" w="med" len="med"/>
            </a:ln>
          </p:spPr>
          <p:txBody>
            <a:bodyPr/>
            <a:lstStyle/>
            <a:p>
              <a:pPr>
                <a:defRPr/>
              </a:pPr>
              <a:endParaRPr lang="en-IN" sz="4400" b="1">
                <a:solidFill>
                  <a:srgbClr val="FFFF00"/>
                </a:solidFill>
                <a:latin typeface="+mj-lt"/>
              </a:endParaRPr>
            </a:p>
          </p:txBody>
        </p:sp>
        <p:sp>
          <p:nvSpPr>
            <p:cNvPr id="63495" name="Line 7"/>
            <p:cNvSpPr>
              <a:spLocks noChangeShapeType="1"/>
            </p:cNvSpPr>
            <p:nvPr/>
          </p:nvSpPr>
          <p:spPr bwMode="auto">
            <a:xfrm flipH="1">
              <a:off x="4568151" y="3367595"/>
              <a:ext cx="2044314" cy="785508"/>
            </a:xfrm>
            <a:prstGeom prst="line">
              <a:avLst/>
            </a:prstGeom>
            <a:noFill/>
            <a:ln w="38100" cmpd="sng">
              <a:solidFill>
                <a:srgbClr val="FFFF00"/>
              </a:solidFill>
              <a:round/>
              <a:headEnd/>
              <a:tailEnd type="triangle" w="med" len="med"/>
            </a:ln>
          </p:spPr>
          <p:txBody>
            <a:bodyPr/>
            <a:lstStyle/>
            <a:p>
              <a:pPr>
                <a:defRPr/>
              </a:pPr>
              <a:endParaRPr lang="en-IN" sz="4400" b="1">
                <a:solidFill>
                  <a:srgbClr val="FFFF00"/>
                </a:solidFill>
                <a:latin typeface="+mj-lt"/>
              </a:endParaRPr>
            </a:p>
          </p:txBody>
        </p:sp>
        <p:sp>
          <p:nvSpPr>
            <p:cNvPr id="63496" name="Line 8"/>
            <p:cNvSpPr>
              <a:spLocks noChangeShapeType="1"/>
            </p:cNvSpPr>
            <p:nvPr/>
          </p:nvSpPr>
          <p:spPr bwMode="auto">
            <a:xfrm>
              <a:off x="4823691" y="1796577"/>
              <a:ext cx="1788775" cy="1112804"/>
            </a:xfrm>
            <a:prstGeom prst="line">
              <a:avLst/>
            </a:prstGeom>
            <a:noFill/>
            <a:ln w="38100" cmpd="sng">
              <a:solidFill>
                <a:srgbClr val="FFFF00"/>
              </a:solidFill>
              <a:round/>
              <a:headEnd/>
              <a:tailEnd type="triangle" w="med" len="med"/>
            </a:ln>
          </p:spPr>
          <p:txBody>
            <a:bodyPr/>
            <a:lstStyle/>
            <a:p>
              <a:pPr>
                <a:defRPr/>
              </a:pPr>
              <a:endParaRPr lang="en-IN" sz="4400" b="1">
                <a:solidFill>
                  <a:srgbClr val="FFFF00"/>
                </a:solidFill>
                <a:latin typeface="+mj-lt"/>
              </a:endParaRPr>
            </a:p>
          </p:txBody>
        </p:sp>
        <p:sp>
          <p:nvSpPr>
            <p:cNvPr id="63497" name="Line 9"/>
            <p:cNvSpPr>
              <a:spLocks noChangeShapeType="1"/>
            </p:cNvSpPr>
            <p:nvPr/>
          </p:nvSpPr>
          <p:spPr bwMode="auto">
            <a:xfrm flipH="1">
              <a:off x="1693333" y="1862036"/>
              <a:ext cx="1661006" cy="916427"/>
            </a:xfrm>
            <a:prstGeom prst="line">
              <a:avLst/>
            </a:prstGeom>
            <a:noFill/>
            <a:ln w="38100" cmpd="sng">
              <a:solidFill>
                <a:srgbClr val="FFFF00"/>
              </a:solidFill>
              <a:round/>
              <a:headEnd/>
              <a:tailEnd type="triangle" w="med" len="med"/>
            </a:ln>
          </p:spPr>
          <p:txBody>
            <a:bodyPr/>
            <a:lstStyle/>
            <a:p>
              <a:pPr>
                <a:defRPr/>
              </a:pPr>
              <a:endParaRPr lang="en-IN" sz="4400" b="1">
                <a:solidFill>
                  <a:srgbClr val="FFFF00"/>
                </a:solidFill>
                <a:latin typeface="+mj-lt"/>
              </a:endParaRPr>
            </a:p>
          </p:txBody>
        </p:sp>
      </p:grpSp>
      <p:sp>
        <p:nvSpPr>
          <p:cNvPr id="21508" name="Rectangle 11"/>
          <p:cNvSpPr>
            <a:spLocks noChangeArrowheads="1"/>
          </p:cNvSpPr>
          <p:nvPr/>
        </p:nvSpPr>
        <p:spPr bwMode="auto">
          <a:xfrm>
            <a:off x="457200" y="1066800"/>
            <a:ext cx="4373563" cy="584200"/>
          </a:xfrm>
          <a:prstGeom prst="rect">
            <a:avLst/>
          </a:prstGeom>
          <a:noFill/>
          <a:ln w="9525">
            <a:noFill/>
            <a:miter lim="800000"/>
            <a:headEnd/>
            <a:tailEnd/>
          </a:ln>
        </p:spPr>
        <p:txBody>
          <a:bodyPr wrap="none">
            <a:spAutoFit/>
          </a:bodyPr>
          <a:lstStyle/>
          <a:p>
            <a:pPr algn="just"/>
            <a:r>
              <a:rPr lang="en-US" sz="3200" b="1">
                <a:solidFill>
                  <a:srgbClr val="FFFF00"/>
                </a:solidFill>
              </a:rPr>
              <a:t>5. Hybrid Inheritance: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23850" y="2060575"/>
            <a:ext cx="8229600" cy="1143000"/>
          </a:xfrm>
        </p:spPr>
        <p:txBody>
          <a:bodyPr/>
          <a:lstStyle/>
          <a:p>
            <a:pPr eaLnBrk="1" hangingPunct="1"/>
            <a:r>
              <a:rPr lang="en-IN" sz="16600" b="1" smtClean="0">
                <a:solidFill>
                  <a:srgbClr val="FFFF00"/>
                </a:solidFill>
                <a:latin typeface="Century Gothic" pitchFamily="34" charset="0"/>
              </a:rPr>
              <a:t>?</a:t>
            </a:r>
            <a:r>
              <a:rPr lang="en-IN" b="1" smtClean="0">
                <a:solidFill>
                  <a:srgbClr val="FFFF00"/>
                </a:solidFill>
                <a:latin typeface="Century Gothic" pitchFamily="34" charset="0"/>
              </a:rPr>
              <a:t/>
            </a:r>
            <a:br>
              <a:rPr lang="en-IN" b="1" smtClean="0">
                <a:solidFill>
                  <a:srgbClr val="FFFF00"/>
                </a:solidFill>
                <a:latin typeface="Century Gothic" pitchFamily="34" charset="0"/>
              </a:rPr>
            </a:br>
            <a:r>
              <a:rPr lang="en-IN" b="1" smtClean="0">
                <a:solidFill>
                  <a:srgbClr val="FFFF00"/>
                </a:solidFill>
                <a:latin typeface="Century Gothic" pitchFamily="34" charset="0"/>
              </a:rPr>
              <a:t>Any Questions Please</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iterate type="wd">
                                    <p:tmAbs val="500"/>
                                  </p:iterate>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pPr eaLnBrk="1" hangingPunct="1"/>
            <a:r>
              <a:rPr lang="en-IN" b="1" dirty="0" smtClean="0">
                <a:solidFill>
                  <a:srgbClr val="FFFF00"/>
                </a:solidFill>
                <a:latin typeface="Century Gothic" pitchFamily="34" charset="0"/>
              </a:rPr>
              <a:t>Board Question</a:t>
            </a:r>
          </a:p>
        </p:txBody>
      </p:sp>
      <p:sp>
        <p:nvSpPr>
          <p:cNvPr id="3" name="Content Placeholder 2"/>
          <p:cNvSpPr>
            <a:spLocks noGrp="1"/>
          </p:cNvSpPr>
          <p:nvPr>
            <p:ph idx="1"/>
          </p:nvPr>
        </p:nvSpPr>
        <p:spPr>
          <a:xfrm>
            <a:off x="457200" y="1066800"/>
            <a:ext cx="8229600" cy="5562600"/>
          </a:xfrm>
        </p:spPr>
        <p:txBody>
          <a:bodyPr/>
          <a:lstStyle/>
          <a:p>
            <a:r>
              <a:rPr lang="en-US" sz="2400" dirty="0" smtClean="0">
                <a:solidFill>
                  <a:schemeClr val="bg1"/>
                </a:solidFill>
              </a:rPr>
              <a:t>Write a program in C++ to implement the following class hierarchy: Class student to obtain Roll Number, Class Test to obtain marks scored in two different subjects, Class Sports to obtain weight-age (marks) in sports and Class Result to calculate the total marks. The program must print the roll number, individual marks obtained in two subjects, sports and total marks. (15)</a:t>
            </a:r>
          </a:p>
          <a:p>
            <a:endParaRPr lang="en-US" sz="2400" dirty="0" smtClean="0">
              <a:solidFill>
                <a:schemeClr val="bg1"/>
              </a:solidFill>
            </a:endParaRPr>
          </a:p>
          <a:p>
            <a:r>
              <a:rPr lang="en-US" sz="2400" dirty="0" smtClean="0">
                <a:solidFill>
                  <a:schemeClr val="bg1"/>
                </a:solidFill>
              </a:rPr>
              <a:t>Enter the program and verify proper execution of the same on the Computer. (10)</a:t>
            </a:r>
          </a:p>
          <a:p>
            <a:endParaRPr lang="en-US" sz="2400" dirty="0" smtClean="0">
              <a:solidFill>
                <a:schemeClr val="bg1"/>
              </a:solidFill>
            </a:endParaRPr>
          </a:p>
          <a:p>
            <a:r>
              <a:rPr lang="en-US" sz="2400" dirty="0" smtClean="0">
                <a:solidFill>
                  <a:schemeClr val="bg1"/>
                </a:solidFill>
              </a:rPr>
              <a:t>Obtain a hard-copy of the program listing as well as output. (05)</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iterate type="wd">
                                    <p:tmAbs val="500"/>
                                  </p:iterate>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219200" y="1143000"/>
            <a:ext cx="2897187" cy="565150"/>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a:t>
            </a:r>
            <a:r>
              <a:rPr lang="en-IN" sz="2800" b="1" dirty="0" smtClean="0">
                <a:solidFill>
                  <a:srgbClr val="FFFF00"/>
                </a:solidFill>
                <a:latin typeface="+mj-lt"/>
                <a:cs typeface="Arial" pitchFamily="34" charset="0"/>
              </a:rPr>
              <a:t>Student</a:t>
            </a:r>
            <a:endParaRPr lang="en-US" sz="4400" b="1" dirty="0">
              <a:solidFill>
                <a:srgbClr val="FFFF00"/>
              </a:solidFill>
              <a:latin typeface="+mj-lt"/>
              <a:cs typeface="Arial" pitchFamily="34" charset="0"/>
            </a:endParaRPr>
          </a:p>
        </p:txBody>
      </p:sp>
      <p:sp>
        <p:nvSpPr>
          <p:cNvPr id="63492" name="Rectangle 4"/>
          <p:cNvSpPr>
            <a:spLocks noChangeArrowheads="1"/>
          </p:cNvSpPr>
          <p:nvPr/>
        </p:nvSpPr>
        <p:spPr bwMode="auto">
          <a:xfrm>
            <a:off x="3200400" y="4648200"/>
            <a:ext cx="3021012" cy="565150"/>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a:t>
            </a:r>
            <a:r>
              <a:rPr lang="en-IN" sz="2800" b="1" dirty="0" smtClean="0">
                <a:solidFill>
                  <a:srgbClr val="FFFF00"/>
                </a:solidFill>
                <a:latin typeface="+mj-lt"/>
                <a:cs typeface="Arial" pitchFamily="34" charset="0"/>
              </a:rPr>
              <a:t>Result</a:t>
            </a:r>
            <a:endParaRPr lang="en-US" sz="4400" b="1" dirty="0">
              <a:solidFill>
                <a:srgbClr val="FFFF00"/>
              </a:solidFill>
              <a:latin typeface="+mj-lt"/>
              <a:cs typeface="Arial" pitchFamily="34" charset="0"/>
            </a:endParaRPr>
          </a:p>
        </p:txBody>
      </p:sp>
      <p:sp>
        <p:nvSpPr>
          <p:cNvPr id="63493" name="Rectangle 5"/>
          <p:cNvSpPr>
            <a:spLocks noChangeArrowheads="1"/>
          </p:cNvSpPr>
          <p:nvPr/>
        </p:nvSpPr>
        <p:spPr bwMode="auto">
          <a:xfrm>
            <a:off x="5334000" y="2286000"/>
            <a:ext cx="2819400" cy="565150"/>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a:t>
            </a:r>
            <a:r>
              <a:rPr lang="en-IN" sz="2800" b="1" dirty="0" smtClean="0">
                <a:solidFill>
                  <a:srgbClr val="FFFF00"/>
                </a:solidFill>
                <a:latin typeface="+mj-lt"/>
                <a:cs typeface="Arial" pitchFamily="34" charset="0"/>
              </a:rPr>
              <a:t>Sports</a:t>
            </a:r>
            <a:endParaRPr lang="en-IN" sz="2800" b="1" dirty="0">
              <a:solidFill>
                <a:srgbClr val="FFFF00"/>
              </a:solidFill>
              <a:latin typeface="+mj-lt"/>
              <a:cs typeface="Arial" pitchFamily="34" charset="0"/>
            </a:endParaRPr>
          </a:p>
          <a:p>
            <a:pPr>
              <a:defRPr/>
            </a:pPr>
            <a:endParaRPr lang="en-US" sz="4400" b="1" dirty="0">
              <a:solidFill>
                <a:srgbClr val="FFFF00"/>
              </a:solidFill>
              <a:latin typeface="+mj-lt"/>
              <a:cs typeface="Arial" pitchFamily="34" charset="0"/>
            </a:endParaRPr>
          </a:p>
        </p:txBody>
      </p:sp>
      <p:sp>
        <p:nvSpPr>
          <p:cNvPr id="21506" name="Rectangle 4"/>
          <p:cNvSpPr>
            <a:spLocks noChangeArrowheads="1"/>
          </p:cNvSpPr>
          <p:nvPr/>
        </p:nvSpPr>
        <p:spPr bwMode="auto">
          <a:xfrm>
            <a:off x="228600" y="228600"/>
            <a:ext cx="8699818" cy="646331"/>
          </a:xfrm>
          <a:prstGeom prst="rect">
            <a:avLst/>
          </a:prstGeom>
          <a:noFill/>
          <a:ln w="9525">
            <a:noFill/>
            <a:miter lim="800000"/>
            <a:headEnd/>
            <a:tailEnd/>
          </a:ln>
        </p:spPr>
        <p:txBody>
          <a:bodyPr wrap="none">
            <a:spAutoFit/>
          </a:bodyPr>
          <a:lstStyle/>
          <a:p>
            <a:pPr algn="ctr"/>
            <a:r>
              <a:rPr lang="en-IN" sz="3600" b="1" dirty="0" smtClean="0">
                <a:solidFill>
                  <a:srgbClr val="FFFF00"/>
                </a:solidFill>
              </a:rPr>
              <a:t>Understanding Inheritance in Question</a:t>
            </a:r>
            <a:endParaRPr lang="en-IN" sz="3600" b="1" dirty="0">
              <a:solidFill>
                <a:srgbClr val="FFFF00"/>
              </a:solidFill>
            </a:endParaRPr>
          </a:p>
        </p:txBody>
      </p:sp>
      <p:sp>
        <p:nvSpPr>
          <p:cNvPr id="13" name="Rectangle 3"/>
          <p:cNvSpPr>
            <a:spLocks noChangeArrowheads="1"/>
          </p:cNvSpPr>
          <p:nvPr/>
        </p:nvSpPr>
        <p:spPr bwMode="auto">
          <a:xfrm>
            <a:off x="1447800" y="2406650"/>
            <a:ext cx="2590800" cy="565150"/>
          </a:xfrm>
          <a:prstGeom prst="rect">
            <a:avLst/>
          </a:prstGeom>
          <a:noFill/>
          <a:ln w="38100" cmpd="sng">
            <a:solidFill>
              <a:srgbClr val="FFFF00"/>
            </a:solidFill>
            <a:miter lim="800000"/>
            <a:headEnd/>
            <a:tailEnd/>
          </a:ln>
        </p:spPr>
        <p:txBody>
          <a:bodyPr/>
          <a:lstStyle/>
          <a:p>
            <a:pPr algn="ctr">
              <a:spcAft>
                <a:spcPts val="1000"/>
              </a:spcAft>
              <a:defRPr/>
            </a:pPr>
            <a:r>
              <a:rPr lang="en-IN" sz="2800" b="1" dirty="0">
                <a:solidFill>
                  <a:srgbClr val="FFFF00"/>
                </a:solidFill>
                <a:latin typeface="+mj-lt"/>
                <a:cs typeface="Arial" pitchFamily="34" charset="0"/>
              </a:rPr>
              <a:t>Class </a:t>
            </a:r>
            <a:r>
              <a:rPr lang="en-IN" sz="2800" b="1" dirty="0" smtClean="0">
                <a:solidFill>
                  <a:srgbClr val="FFFF00"/>
                </a:solidFill>
                <a:latin typeface="+mj-lt"/>
                <a:cs typeface="Arial" pitchFamily="34" charset="0"/>
              </a:rPr>
              <a:t>Test</a:t>
            </a:r>
            <a:endParaRPr lang="en-US" sz="4400" b="1" dirty="0">
              <a:solidFill>
                <a:srgbClr val="FFFF00"/>
              </a:solidFill>
              <a:latin typeface="+mj-lt"/>
              <a:cs typeface="Arial" pitchFamily="34" charset="0"/>
            </a:endParaRPr>
          </a:p>
        </p:txBody>
      </p:sp>
      <p:cxnSp>
        <p:nvCxnSpPr>
          <p:cNvPr id="14" name="Straight Arrow Connector 13"/>
          <p:cNvCxnSpPr/>
          <p:nvPr/>
        </p:nvCxnSpPr>
        <p:spPr>
          <a:xfrm rot="16200000" flipH="1">
            <a:off x="2327672" y="2091928"/>
            <a:ext cx="685800" cy="7144"/>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2590800" y="3048000"/>
            <a:ext cx="1676400" cy="1524000"/>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3493" idx="2"/>
          </p:cNvCxnSpPr>
          <p:nvPr/>
        </p:nvCxnSpPr>
        <p:spPr>
          <a:xfrm rot="5400000">
            <a:off x="5178425" y="3082925"/>
            <a:ext cx="1797050" cy="1333500"/>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248400"/>
          </a:xfrm>
        </p:spPr>
        <p:txBody>
          <a:bodyPr/>
          <a:lstStyle/>
          <a:p>
            <a:pPr>
              <a:buNone/>
            </a:pPr>
            <a:r>
              <a:rPr lang="en-US" sz="2000" dirty="0" smtClean="0">
                <a:solidFill>
                  <a:schemeClr val="bg1"/>
                </a:solidFill>
              </a:rPr>
              <a:t>#include&lt;</a:t>
            </a:r>
            <a:r>
              <a:rPr lang="en-US" sz="2000" dirty="0" err="1" smtClean="0">
                <a:solidFill>
                  <a:schemeClr val="bg1"/>
                </a:solidFill>
              </a:rPr>
              <a:t>iostream.h</a:t>
            </a:r>
            <a:r>
              <a:rPr lang="en-US" sz="2000" dirty="0" smtClean="0">
                <a:solidFill>
                  <a:schemeClr val="bg1"/>
                </a:solidFill>
              </a:rPr>
              <a:t>&gt;</a:t>
            </a:r>
          </a:p>
          <a:p>
            <a:pPr>
              <a:buNone/>
            </a:pPr>
            <a:r>
              <a:rPr lang="en-US" sz="2000" dirty="0" smtClean="0">
                <a:solidFill>
                  <a:schemeClr val="bg1"/>
                </a:solidFill>
              </a:rPr>
              <a:t>#include&lt;</a:t>
            </a:r>
            <a:r>
              <a:rPr lang="en-US" sz="2000" dirty="0" err="1" smtClean="0">
                <a:solidFill>
                  <a:schemeClr val="bg1"/>
                </a:solidFill>
              </a:rPr>
              <a:t>conio.h</a:t>
            </a:r>
            <a:r>
              <a:rPr lang="en-US" sz="2000" dirty="0" smtClean="0">
                <a:solidFill>
                  <a:schemeClr val="bg1"/>
                </a:solidFill>
              </a:rPr>
              <a:t>&gt;</a:t>
            </a:r>
          </a:p>
          <a:p>
            <a:pPr>
              <a:buNone/>
            </a:pPr>
            <a:r>
              <a:rPr lang="en-US" sz="2000" dirty="0" smtClean="0">
                <a:solidFill>
                  <a:schemeClr val="bg1"/>
                </a:solidFill>
              </a:rPr>
              <a:t>class student</a:t>
            </a:r>
          </a:p>
          <a:p>
            <a:pPr>
              <a:buNone/>
            </a:pPr>
            <a:r>
              <a:rPr lang="en-US" sz="2000" dirty="0" smtClean="0">
                <a:solidFill>
                  <a:schemeClr val="bg1"/>
                </a:solidFill>
              </a:rPr>
              <a:t>{</a:t>
            </a:r>
          </a:p>
          <a:p>
            <a:pPr>
              <a:buNone/>
            </a:pPr>
            <a:r>
              <a:rPr lang="en-US" sz="2000" dirty="0" smtClean="0">
                <a:solidFill>
                  <a:schemeClr val="bg1"/>
                </a:solidFill>
              </a:rPr>
              <a:t>protected:</a:t>
            </a:r>
          </a:p>
          <a:p>
            <a:pPr>
              <a:buNone/>
            </a:pPr>
            <a:r>
              <a:rPr lang="en-US" sz="2000" dirty="0" smtClean="0">
                <a:solidFill>
                  <a:schemeClr val="bg1"/>
                </a:solidFill>
              </a:rPr>
              <a:t>	</a:t>
            </a:r>
            <a:r>
              <a:rPr lang="en-US" sz="2000" dirty="0" err="1" smtClean="0">
                <a:solidFill>
                  <a:schemeClr val="bg1"/>
                </a:solidFill>
              </a:rPr>
              <a:t>int</a:t>
            </a:r>
            <a:r>
              <a:rPr lang="en-US" sz="2000" dirty="0" smtClean="0">
                <a:solidFill>
                  <a:schemeClr val="bg1"/>
                </a:solidFill>
              </a:rPr>
              <a:t> </a:t>
            </a:r>
            <a:r>
              <a:rPr lang="en-US" sz="2000" dirty="0" err="1" smtClean="0">
                <a:solidFill>
                  <a:schemeClr val="bg1"/>
                </a:solidFill>
              </a:rPr>
              <a:t>roll_no</a:t>
            </a:r>
            <a:r>
              <a:rPr lang="en-US" sz="2000" dirty="0" smtClean="0">
                <a:solidFill>
                  <a:schemeClr val="bg1"/>
                </a:solidFill>
              </a:rPr>
              <a:t>;</a:t>
            </a:r>
          </a:p>
          <a:p>
            <a:pPr>
              <a:buNone/>
            </a:pPr>
            <a:r>
              <a:rPr lang="en-US" sz="2000" dirty="0" smtClean="0">
                <a:solidFill>
                  <a:schemeClr val="bg1"/>
                </a:solidFill>
              </a:rPr>
              <a:t>public:</a:t>
            </a:r>
          </a:p>
          <a:p>
            <a:pPr>
              <a:buNone/>
            </a:pPr>
            <a:r>
              <a:rPr lang="en-US" sz="2000" dirty="0" smtClean="0">
                <a:solidFill>
                  <a:schemeClr val="bg1"/>
                </a:solidFill>
              </a:rPr>
              <a:t>void </a:t>
            </a:r>
            <a:r>
              <a:rPr lang="en-US" sz="2000" dirty="0" err="1" smtClean="0">
                <a:solidFill>
                  <a:schemeClr val="bg1"/>
                </a:solidFill>
              </a:rPr>
              <a:t>get_no</a:t>
            </a:r>
            <a:r>
              <a:rPr lang="en-US" sz="2000" dirty="0" smtClean="0">
                <a:solidFill>
                  <a:schemeClr val="bg1"/>
                </a:solidFill>
              </a:rPr>
              <a:t>()</a:t>
            </a:r>
          </a:p>
          <a:p>
            <a:pPr>
              <a:buNone/>
            </a:pPr>
            <a:r>
              <a:rPr lang="en-US" sz="2000" dirty="0" smtClean="0">
                <a:solidFill>
                  <a:schemeClr val="bg1"/>
                </a:solidFill>
              </a:rPr>
              <a:t>{</a:t>
            </a:r>
          </a:p>
          <a:p>
            <a:pPr>
              <a:buNone/>
            </a:pPr>
            <a:r>
              <a:rPr lang="en-US" sz="2000" dirty="0" smtClean="0">
                <a:solidFill>
                  <a:schemeClr val="bg1"/>
                </a:solidFill>
              </a:rPr>
              <a:t>	</a:t>
            </a:r>
            <a:r>
              <a:rPr lang="en-US" sz="2000" dirty="0" err="1" smtClean="0">
                <a:solidFill>
                  <a:schemeClr val="bg1"/>
                </a:solidFill>
              </a:rPr>
              <a:t>cout</a:t>
            </a:r>
            <a:r>
              <a:rPr lang="en-US" sz="2000" dirty="0" smtClean="0">
                <a:solidFill>
                  <a:schemeClr val="bg1"/>
                </a:solidFill>
              </a:rPr>
              <a:t>&lt;&lt;"Enter roll no : ";</a:t>
            </a:r>
          </a:p>
          <a:p>
            <a:pPr>
              <a:buNone/>
            </a:pPr>
            <a:r>
              <a:rPr lang="en-US" sz="2000" dirty="0" smtClean="0">
                <a:solidFill>
                  <a:schemeClr val="bg1"/>
                </a:solidFill>
              </a:rPr>
              <a:t>	</a:t>
            </a:r>
            <a:r>
              <a:rPr lang="en-US" sz="2000" dirty="0" err="1" smtClean="0">
                <a:solidFill>
                  <a:schemeClr val="bg1"/>
                </a:solidFill>
              </a:rPr>
              <a:t>cin</a:t>
            </a:r>
            <a:r>
              <a:rPr lang="en-US" sz="2000" dirty="0" smtClean="0">
                <a:solidFill>
                  <a:schemeClr val="bg1"/>
                </a:solidFill>
              </a:rPr>
              <a:t>&gt;&gt;</a:t>
            </a:r>
            <a:r>
              <a:rPr lang="en-US" sz="2000" dirty="0" err="1" smtClean="0">
                <a:solidFill>
                  <a:schemeClr val="bg1"/>
                </a:solidFill>
              </a:rPr>
              <a:t>roll_no</a:t>
            </a:r>
            <a:r>
              <a:rPr lang="en-US" sz="2000" dirty="0" smtClean="0">
                <a:solidFill>
                  <a:schemeClr val="bg1"/>
                </a:solidFill>
              </a:rPr>
              <a:t>;</a:t>
            </a:r>
          </a:p>
          <a:p>
            <a:pPr>
              <a:buNone/>
            </a:pPr>
            <a:r>
              <a:rPr lang="en-US" sz="2000" dirty="0" smtClean="0">
                <a:solidFill>
                  <a:schemeClr val="bg1"/>
                </a:solidFill>
              </a:rPr>
              <a:t>}</a:t>
            </a:r>
          </a:p>
          <a:p>
            <a:pPr>
              <a:buNone/>
            </a:pPr>
            <a:r>
              <a:rPr lang="en-US" sz="2000" dirty="0" smtClean="0">
                <a:solidFill>
                  <a:schemeClr val="bg1"/>
                </a:solidFill>
              </a:rPr>
              <a:t>void </a:t>
            </a:r>
            <a:r>
              <a:rPr lang="en-US" sz="2000" dirty="0" err="1" smtClean="0">
                <a:solidFill>
                  <a:schemeClr val="bg1"/>
                </a:solidFill>
              </a:rPr>
              <a:t>put_no</a:t>
            </a:r>
            <a:r>
              <a:rPr lang="en-US" sz="2000" dirty="0" smtClean="0">
                <a:solidFill>
                  <a:schemeClr val="bg1"/>
                </a:solidFill>
              </a:rPr>
              <a:t>(void)</a:t>
            </a:r>
          </a:p>
          <a:p>
            <a:pPr>
              <a:buNone/>
            </a:pPr>
            <a:r>
              <a:rPr lang="en-US" sz="2000" dirty="0" smtClean="0">
                <a:solidFill>
                  <a:schemeClr val="bg1"/>
                </a:solidFill>
              </a:rPr>
              <a:t>{</a:t>
            </a:r>
          </a:p>
          <a:p>
            <a:pPr>
              <a:buNone/>
            </a:pPr>
            <a:r>
              <a:rPr lang="en-US" sz="2000" dirty="0" smtClean="0">
                <a:solidFill>
                  <a:schemeClr val="bg1"/>
                </a:solidFill>
              </a:rPr>
              <a:t>	</a:t>
            </a:r>
            <a:r>
              <a:rPr lang="en-US" sz="2000" dirty="0" err="1" smtClean="0">
                <a:solidFill>
                  <a:schemeClr val="bg1"/>
                </a:solidFill>
              </a:rPr>
              <a:t>cout</a:t>
            </a:r>
            <a:r>
              <a:rPr lang="en-US" sz="2000" dirty="0" smtClean="0">
                <a:solidFill>
                  <a:schemeClr val="bg1"/>
                </a:solidFill>
              </a:rPr>
              <a:t>&lt;&lt;"Roll Number : "&lt;&lt;</a:t>
            </a:r>
            <a:r>
              <a:rPr lang="en-US" sz="2000" dirty="0" err="1" smtClean="0">
                <a:solidFill>
                  <a:schemeClr val="bg1"/>
                </a:solidFill>
              </a:rPr>
              <a:t>roll_no</a:t>
            </a:r>
            <a:r>
              <a:rPr lang="en-US" sz="2000" dirty="0" smtClean="0">
                <a:solidFill>
                  <a:schemeClr val="bg1"/>
                </a:solidFill>
              </a:rPr>
              <a:t>;</a:t>
            </a:r>
          </a:p>
          <a:p>
            <a:pPr>
              <a:buNone/>
            </a:pPr>
            <a:r>
              <a:rPr lang="en-US" sz="2000" dirty="0" smtClean="0">
                <a:solidFill>
                  <a:schemeClr val="bg1"/>
                </a:solidFill>
              </a:rPr>
              <a:t>}</a:t>
            </a:r>
          </a:p>
          <a:p>
            <a:pPr>
              <a:buNone/>
            </a:pPr>
            <a:r>
              <a:rPr lang="en-US" sz="2000" dirty="0" smtClean="0">
                <a:solidFill>
                  <a:schemeClr val="bg1"/>
                </a:solidFill>
              </a:rPr>
              <a:t>};</a:t>
            </a:r>
            <a:endParaRPr lang="en-US" sz="2000"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US" sz="2000" dirty="0" smtClean="0">
                <a:solidFill>
                  <a:schemeClr val="bg1"/>
                </a:solidFill>
              </a:rPr>
              <a:t>class test :public student</a:t>
            </a:r>
          </a:p>
          <a:p>
            <a:pPr>
              <a:buNone/>
            </a:pPr>
            <a:r>
              <a:rPr lang="en-US" sz="2000" dirty="0" smtClean="0">
                <a:solidFill>
                  <a:schemeClr val="bg1"/>
                </a:solidFill>
              </a:rPr>
              <a:t>{</a:t>
            </a:r>
          </a:p>
          <a:p>
            <a:pPr>
              <a:buNone/>
            </a:pPr>
            <a:r>
              <a:rPr lang="en-US" sz="2000" dirty="0" smtClean="0">
                <a:solidFill>
                  <a:schemeClr val="bg1"/>
                </a:solidFill>
              </a:rPr>
              <a:t>protected:</a:t>
            </a:r>
          </a:p>
          <a:p>
            <a:pPr>
              <a:buNone/>
            </a:pPr>
            <a:r>
              <a:rPr lang="en-US" sz="2000" dirty="0" smtClean="0">
                <a:solidFill>
                  <a:schemeClr val="bg1"/>
                </a:solidFill>
              </a:rPr>
              <a:t>	float m1,m2;</a:t>
            </a:r>
          </a:p>
          <a:p>
            <a:pPr>
              <a:buNone/>
            </a:pPr>
            <a:r>
              <a:rPr lang="en-US" sz="2000" dirty="0" smtClean="0">
                <a:solidFill>
                  <a:schemeClr val="bg1"/>
                </a:solidFill>
              </a:rPr>
              <a:t>public:</a:t>
            </a:r>
          </a:p>
          <a:p>
            <a:pPr>
              <a:buNone/>
            </a:pPr>
            <a:r>
              <a:rPr lang="en-US" sz="2000" dirty="0" smtClean="0">
                <a:solidFill>
                  <a:schemeClr val="bg1"/>
                </a:solidFill>
              </a:rPr>
              <a:t>void </a:t>
            </a:r>
            <a:r>
              <a:rPr lang="en-US" sz="2000" dirty="0" err="1" smtClean="0">
                <a:solidFill>
                  <a:schemeClr val="bg1"/>
                </a:solidFill>
              </a:rPr>
              <a:t>get_marks</a:t>
            </a:r>
            <a:r>
              <a:rPr lang="en-US" sz="2000" dirty="0" smtClean="0">
                <a:solidFill>
                  <a:schemeClr val="bg1"/>
                </a:solidFill>
              </a:rPr>
              <a:t>()</a:t>
            </a:r>
          </a:p>
          <a:p>
            <a:pPr>
              <a:buNone/>
            </a:pPr>
            <a:r>
              <a:rPr lang="en-US" sz="2000" dirty="0" smtClean="0">
                <a:solidFill>
                  <a:schemeClr val="bg1"/>
                </a:solidFill>
              </a:rPr>
              <a:t>{</a:t>
            </a:r>
          </a:p>
          <a:p>
            <a:pPr>
              <a:buNone/>
            </a:pPr>
            <a:r>
              <a:rPr lang="en-US" sz="2000" dirty="0" smtClean="0">
                <a:solidFill>
                  <a:schemeClr val="bg1"/>
                </a:solidFill>
              </a:rPr>
              <a:t>	</a:t>
            </a:r>
            <a:r>
              <a:rPr lang="en-US" sz="2000" dirty="0" err="1" smtClean="0">
                <a:solidFill>
                  <a:schemeClr val="bg1"/>
                </a:solidFill>
              </a:rPr>
              <a:t>cout</a:t>
            </a:r>
            <a:r>
              <a:rPr lang="en-US" sz="2000" dirty="0" smtClean="0">
                <a:solidFill>
                  <a:schemeClr val="bg1"/>
                </a:solidFill>
              </a:rPr>
              <a:t>&lt;&lt;"Enter marks of subject 1 : ";</a:t>
            </a:r>
          </a:p>
          <a:p>
            <a:pPr>
              <a:buNone/>
            </a:pPr>
            <a:r>
              <a:rPr lang="en-US" sz="2000" dirty="0" smtClean="0">
                <a:solidFill>
                  <a:schemeClr val="bg1"/>
                </a:solidFill>
              </a:rPr>
              <a:t>	</a:t>
            </a:r>
            <a:r>
              <a:rPr lang="en-US" sz="2000" dirty="0" err="1" smtClean="0">
                <a:solidFill>
                  <a:schemeClr val="bg1"/>
                </a:solidFill>
              </a:rPr>
              <a:t>cin</a:t>
            </a:r>
            <a:r>
              <a:rPr lang="en-US" sz="2000" dirty="0" smtClean="0">
                <a:solidFill>
                  <a:schemeClr val="bg1"/>
                </a:solidFill>
              </a:rPr>
              <a:t>&gt;&gt;m1;</a:t>
            </a:r>
          </a:p>
          <a:p>
            <a:pPr>
              <a:buNone/>
            </a:pPr>
            <a:r>
              <a:rPr lang="en-US" sz="2000" dirty="0" smtClean="0">
                <a:solidFill>
                  <a:schemeClr val="bg1"/>
                </a:solidFill>
              </a:rPr>
              <a:t>	</a:t>
            </a:r>
            <a:r>
              <a:rPr lang="en-US" sz="2000" dirty="0" err="1" smtClean="0">
                <a:solidFill>
                  <a:schemeClr val="bg1"/>
                </a:solidFill>
              </a:rPr>
              <a:t>cout</a:t>
            </a:r>
            <a:r>
              <a:rPr lang="en-US" sz="2000" dirty="0" smtClean="0">
                <a:solidFill>
                  <a:schemeClr val="bg1"/>
                </a:solidFill>
              </a:rPr>
              <a:t>&lt;&lt;"Enter marks of subject 2 : ";</a:t>
            </a:r>
          </a:p>
          <a:p>
            <a:pPr>
              <a:buNone/>
            </a:pPr>
            <a:r>
              <a:rPr lang="en-US" sz="2000" dirty="0" smtClean="0">
                <a:solidFill>
                  <a:schemeClr val="bg1"/>
                </a:solidFill>
              </a:rPr>
              <a:t>	</a:t>
            </a:r>
            <a:r>
              <a:rPr lang="en-US" sz="2000" dirty="0" err="1" smtClean="0">
                <a:solidFill>
                  <a:schemeClr val="bg1"/>
                </a:solidFill>
              </a:rPr>
              <a:t>cin</a:t>
            </a:r>
            <a:r>
              <a:rPr lang="en-US" sz="2000" dirty="0" smtClean="0">
                <a:solidFill>
                  <a:schemeClr val="bg1"/>
                </a:solidFill>
              </a:rPr>
              <a:t>&gt;&gt;m2;</a:t>
            </a:r>
          </a:p>
          <a:p>
            <a:pPr>
              <a:buNone/>
            </a:pPr>
            <a:r>
              <a:rPr lang="en-US" sz="2000" dirty="0" smtClean="0">
                <a:solidFill>
                  <a:schemeClr val="bg1"/>
                </a:solidFill>
              </a:rPr>
              <a:t>}</a:t>
            </a:r>
          </a:p>
          <a:p>
            <a:pPr>
              <a:buNone/>
            </a:pPr>
            <a:r>
              <a:rPr lang="en-US" sz="2000" dirty="0" smtClean="0">
                <a:solidFill>
                  <a:schemeClr val="bg1"/>
                </a:solidFill>
              </a:rPr>
              <a:t>void </a:t>
            </a:r>
            <a:r>
              <a:rPr lang="en-US" sz="2000" dirty="0" err="1" smtClean="0">
                <a:solidFill>
                  <a:schemeClr val="bg1"/>
                </a:solidFill>
              </a:rPr>
              <a:t>put_marks</a:t>
            </a:r>
            <a:r>
              <a:rPr lang="en-US" sz="2000" dirty="0" smtClean="0">
                <a:solidFill>
                  <a:schemeClr val="bg1"/>
                </a:solidFill>
              </a:rPr>
              <a:t>(void)</a:t>
            </a:r>
          </a:p>
          <a:p>
            <a:pPr>
              <a:buNone/>
            </a:pPr>
            <a:r>
              <a:rPr lang="en-US" sz="2000" dirty="0" smtClean="0">
                <a:solidFill>
                  <a:schemeClr val="bg1"/>
                </a:solidFill>
              </a:rPr>
              <a:t>{</a:t>
            </a:r>
          </a:p>
          <a:p>
            <a:pPr>
              <a:buNone/>
            </a:pPr>
            <a:r>
              <a:rPr lang="en-US" sz="2000" dirty="0" smtClean="0">
                <a:solidFill>
                  <a:schemeClr val="bg1"/>
                </a:solidFill>
              </a:rPr>
              <a:t>	</a:t>
            </a:r>
            <a:r>
              <a:rPr lang="en-US" sz="2000" dirty="0" err="1" smtClean="0">
                <a:solidFill>
                  <a:schemeClr val="bg1"/>
                </a:solidFill>
              </a:rPr>
              <a:t>cout</a:t>
            </a:r>
            <a:r>
              <a:rPr lang="en-US" sz="2000" dirty="0" smtClean="0">
                <a:solidFill>
                  <a:schemeClr val="bg1"/>
                </a:solidFill>
              </a:rPr>
              <a:t>&lt;&lt;"\</a:t>
            </a:r>
            <a:r>
              <a:rPr lang="en-US" sz="2000" dirty="0" err="1" smtClean="0">
                <a:solidFill>
                  <a:schemeClr val="bg1"/>
                </a:solidFill>
              </a:rPr>
              <a:t>nMarks</a:t>
            </a:r>
            <a:r>
              <a:rPr lang="en-US" sz="2000" dirty="0" smtClean="0">
                <a:solidFill>
                  <a:schemeClr val="bg1"/>
                </a:solidFill>
              </a:rPr>
              <a:t> obtained : Subject 1="&lt;&lt;m1&lt;&lt;" and Subject 2="&lt;&lt;m2;</a:t>
            </a:r>
          </a:p>
          <a:p>
            <a:pPr>
              <a:buNone/>
            </a:pPr>
            <a:r>
              <a:rPr lang="en-US" sz="2000" dirty="0" smtClean="0">
                <a:solidFill>
                  <a:schemeClr val="bg1"/>
                </a:solidFill>
              </a:rPr>
              <a:t>}</a:t>
            </a:r>
          </a:p>
          <a:p>
            <a:pPr>
              <a:buNone/>
            </a:pPr>
            <a:r>
              <a:rPr lang="en-US" sz="2000" dirty="0" smtClean="0">
                <a:solidFill>
                  <a:schemeClr val="bg1"/>
                </a:solidFill>
              </a:rPr>
              <a:t>};</a:t>
            </a:r>
            <a:endParaRPr lang="en-US" sz="2000"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US" sz="2400" dirty="0" smtClean="0">
                <a:solidFill>
                  <a:schemeClr val="bg1"/>
                </a:solidFill>
              </a:rPr>
              <a:t>class sports</a:t>
            </a:r>
          </a:p>
          <a:p>
            <a:pPr>
              <a:buNone/>
            </a:pPr>
            <a:r>
              <a:rPr lang="en-US" sz="2400" dirty="0" smtClean="0">
                <a:solidFill>
                  <a:schemeClr val="bg1"/>
                </a:solidFill>
              </a:rPr>
              <a:t>{</a:t>
            </a:r>
          </a:p>
          <a:p>
            <a:pPr>
              <a:buNone/>
            </a:pPr>
            <a:r>
              <a:rPr lang="en-US" sz="2400" dirty="0" smtClean="0">
                <a:solidFill>
                  <a:schemeClr val="bg1"/>
                </a:solidFill>
              </a:rPr>
              <a:t>protected:</a:t>
            </a:r>
          </a:p>
          <a:p>
            <a:pPr>
              <a:buNone/>
            </a:pPr>
            <a:r>
              <a:rPr lang="en-US" sz="2400" dirty="0" smtClean="0">
                <a:solidFill>
                  <a:schemeClr val="bg1"/>
                </a:solidFill>
              </a:rPr>
              <a:t>	float score;</a:t>
            </a:r>
          </a:p>
          <a:p>
            <a:pPr>
              <a:buNone/>
            </a:pPr>
            <a:r>
              <a:rPr lang="en-US" sz="2400" dirty="0" smtClean="0">
                <a:solidFill>
                  <a:schemeClr val="bg1"/>
                </a:solidFill>
              </a:rPr>
              <a:t>public:</a:t>
            </a:r>
          </a:p>
          <a:p>
            <a:pPr>
              <a:buNone/>
            </a:pPr>
            <a:r>
              <a:rPr lang="en-US" sz="2400" dirty="0" smtClean="0">
                <a:solidFill>
                  <a:schemeClr val="bg1"/>
                </a:solidFill>
              </a:rPr>
              <a:t>void </a:t>
            </a:r>
            <a:r>
              <a:rPr lang="en-US" sz="2400" dirty="0" err="1" smtClean="0">
                <a:solidFill>
                  <a:schemeClr val="bg1"/>
                </a:solidFill>
              </a:rPr>
              <a:t>get_score</a:t>
            </a:r>
            <a:r>
              <a:rPr lang="en-US" sz="2400" dirty="0" smtClean="0">
                <a:solidFill>
                  <a:schemeClr val="bg1"/>
                </a:solidFill>
              </a:rPr>
              <a:t>()</a:t>
            </a:r>
          </a:p>
          <a:p>
            <a:pPr>
              <a:buNone/>
            </a:pP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cout</a:t>
            </a:r>
            <a:r>
              <a:rPr lang="en-US" sz="2400" dirty="0" smtClean="0">
                <a:solidFill>
                  <a:schemeClr val="bg1"/>
                </a:solidFill>
              </a:rPr>
              <a:t>&lt;&lt;"Enter marks of sports : ";</a:t>
            </a:r>
          </a:p>
          <a:p>
            <a:pPr>
              <a:buNone/>
            </a:pPr>
            <a:r>
              <a:rPr lang="en-US" sz="2400" dirty="0" smtClean="0">
                <a:solidFill>
                  <a:schemeClr val="bg1"/>
                </a:solidFill>
              </a:rPr>
              <a:t>	</a:t>
            </a:r>
            <a:r>
              <a:rPr lang="en-US" sz="2400" dirty="0" err="1" smtClean="0">
                <a:solidFill>
                  <a:schemeClr val="bg1"/>
                </a:solidFill>
              </a:rPr>
              <a:t>cin</a:t>
            </a:r>
            <a:r>
              <a:rPr lang="en-US" sz="2400" dirty="0" smtClean="0">
                <a:solidFill>
                  <a:schemeClr val="bg1"/>
                </a:solidFill>
              </a:rPr>
              <a:t>&gt;&gt;score;</a:t>
            </a:r>
          </a:p>
          <a:p>
            <a:pPr>
              <a:buNone/>
            </a:pPr>
            <a:r>
              <a:rPr lang="en-US" sz="2400" dirty="0" smtClean="0">
                <a:solidFill>
                  <a:schemeClr val="bg1"/>
                </a:solidFill>
              </a:rPr>
              <a:t>}</a:t>
            </a:r>
          </a:p>
          <a:p>
            <a:pPr>
              <a:buNone/>
            </a:pPr>
            <a:r>
              <a:rPr lang="en-US" sz="2400" dirty="0" smtClean="0">
                <a:solidFill>
                  <a:schemeClr val="bg1"/>
                </a:solidFill>
              </a:rPr>
              <a:t>void </a:t>
            </a:r>
            <a:r>
              <a:rPr lang="en-US" sz="2400" dirty="0" err="1" smtClean="0">
                <a:solidFill>
                  <a:schemeClr val="bg1"/>
                </a:solidFill>
              </a:rPr>
              <a:t>put_score</a:t>
            </a:r>
            <a:r>
              <a:rPr lang="en-US" sz="2400" dirty="0" smtClean="0">
                <a:solidFill>
                  <a:schemeClr val="bg1"/>
                </a:solidFill>
              </a:rPr>
              <a:t>(void)</a:t>
            </a:r>
          </a:p>
          <a:p>
            <a:pPr>
              <a:buNone/>
            </a:pP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cout</a:t>
            </a:r>
            <a:r>
              <a:rPr lang="en-US" sz="2400" dirty="0" smtClean="0">
                <a:solidFill>
                  <a:schemeClr val="bg1"/>
                </a:solidFill>
              </a:rPr>
              <a:t>&lt;&lt;"\</a:t>
            </a:r>
            <a:r>
              <a:rPr lang="en-US" sz="2400" dirty="0" err="1" smtClean="0">
                <a:solidFill>
                  <a:schemeClr val="bg1"/>
                </a:solidFill>
              </a:rPr>
              <a:t>nSports</a:t>
            </a:r>
            <a:r>
              <a:rPr lang="en-US" sz="2400" dirty="0" smtClean="0">
                <a:solidFill>
                  <a:schemeClr val="bg1"/>
                </a:solidFill>
              </a:rPr>
              <a:t> marks : "&lt;&lt;score;</a:t>
            </a:r>
          </a:p>
          <a:p>
            <a:pPr>
              <a:buNone/>
            </a:pPr>
            <a:r>
              <a:rPr lang="en-US" sz="2400" dirty="0" smtClean="0">
                <a:solidFill>
                  <a:schemeClr val="bg1"/>
                </a:solidFill>
              </a:rPr>
              <a:t>}</a:t>
            </a:r>
          </a:p>
          <a:p>
            <a:pPr>
              <a:buNone/>
            </a:pPr>
            <a:r>
              <a:rPr lang="en-US" sz="2400" dirty="0" smtClean="0">
                <a:solidFill>
                  <a:schemeClr val="bg1"/>
                </a:solidFill>
              </a:rPr>
              <a:t>};</a:t>
            </a:r>
            <a:endParaRPr lang="en-US" sz="2400" dirty="0">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US" sz="2400" dirty="0" smtClean="0">
                <a:solidFill>
                  <a:schemeClr val="bg1"/>
                </a:solidFill>
              </a:rPr>
              <a:t>class result : public test, public sports</a:t>
            </a:r>
          </a:p>
          <a:p>
            <a:pPr>
              <a:buNone/>
            </a:pPr>
            <a:r>
              <a:rPr lang="en-US" sz="2400" dirty="0" smtClean="0">
                <a:solidFill>
                  <a:schemeClr val="bg1"/>
                </a:solidFill>
              </a:rPr>
              <a:t>{</a:t>
            </a:r>
          </a:p>
          <a:p>
            <a:pPr>
              <a:buNone/>
            </a:pPr>
            <a:r>
              <a:rPr lang="en-US" sz="2400" dirty="0" smtClean="0">
                <a:solidFill>
                  <a:schemeClr val="bg1"/>
                </a:solidFill>
              </a:rPr>
              <a:t>protected:</a:t>
            </a:r>
          </a:p>
          <a:p>
            <a:pPr>
              <a:buNone/>
            </a:pPr>
            <a:r>
              <a:rPr lang="en-US" sz="2400" dirty="0" smtClean="0">
                <a:solidFill>
                  <a:schemeClr val="bg1"/>
                </a:solidFill>
              </a:rPr>
              <a:t>	float total;</a:t>
            </a:r>
          </a:p>
          <a:p>
            <a:pPr>
              <a:buNone/>
            </a:pPr>
            <a:r>
              <a:rPr lang="en-US" sz="2400" dirty="0" smtClean="0">
                <a:solidFill>
                  <a:schemeClr val="bg1"/>
                </a:solidFill>
              </a:rPr>
              <a:t>public:</a:t>
            </a:r>
          </a:p>
          <a:p>
            <a:pPr>
              <a:buNone/>
            </a:pPr>
            <a:r>
              <a:rPr lang="en-US" sz="2400" dirty="0" smtClean="0">
                <a:solidFill>
                  <a:schemeClr val="bg1"/>
                </a:solidFill>
              </a:rPr>
              <a:t>void display(void)</a:t>
            </a:r>
          </a:p>
          <a:p>
            <a:pPr>
              <a:buNone/>
            </a:pP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cout</a:t>
            </a:r>
            <a:r>
              <a:rPr lang="en-US" sz="2400" dirty="0" smtClean="0">
                <a:solidFill>
                  <a:schemeClr val="bg1"/>
                </a:solidFill>
              </a:rPr>
              <a:t>&lt;&lt;"\n\</a:t>
            </a:r>
            <a:r>
              <a:rPr lang="en-US" sz="2400" dirty="0" err="1" smtClean="0">
                <a:solidFill>
                  <a:schemeClr val="bg1"/>
                </a:solidFill>
              </a:rPr>
              <a:t>nStudents</a:t>
            </a:r>
            <a:r>
              <a:rPr lang="en-US" sz="2400" dirty="0" smtClean="0">
                <a:solidFill>
                  <a:schemeClr val="bg1"/>
                </a:solidFill>
              </a:rPr>
              <a:t> details are as follows : \n";</a:t>
            </a:r>
          </a:p>
          <a:p>
            <a:pPr>
              <a:buNone/>
            </a:pPr>
            <a:r>
              <a:rPr lang="en-US" sz="2400" dirty="0" smtClean="0">
                <a:solidFill>
                  <a:schemeClr val="bg1"/>
                </a:solidFill>
              </a:rPr>
              <a:t>	total=m1+m2+score;</a:t>
            </a:r>
          </a:p>
          <a:p>
            <a:pPr>
              <a:buNone/>
            </a:pPr>
            <a:r>
              <a:rPr lang="en-US" sz="2400" dirty="0" smtClean="0">
                <a:solidFill>
                  <a:schemeClr val="bg1"/>
                </a:solidFill>
              </a:rPr>
              <a:t>	</a:t>
            </a:r>
            <a:r>
              <a:rPr lang="en-US" sz="2400" dirty="0" err="1" smtClean="0">
                <a:solidFill>
                  <a:schemeClr val="bg1"/>
                </a:solidFill>
              </a:rPr>
              <a:t>put_no</a:t>
            </a: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put_marks</a:t>
            </a: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put_score</a:t>
            </a: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cout</a:t>
            </a:r>
            <a:r>
              <a:rPr lang="en-US" sz="2400" dirty="0" smtClean="0">
                <a:solidFill>
                  <a:schemeClr val="bg1"/>
                </a:solidFill>
              </a:rPr>
              <a:t>&lt;&lt;"\</a:t>
            </a:r>
            <a:r>
              <a:rPr lang="en-US" sz="2400" dirty="0" err="1" smtClean="0">
                <a:solidFill>
                  <a:schemeClr val="bg1"/>
                </a:solidFill>
              </a:rPr>
              <a:t>nTotal</a:t>
            </a:r>
            <a:r>
              <a:rPr lang="en-US" sz="2400" dirty="0" smtClean="0">
                <a:solidFill>
                  <a:schemeClr val="bg1"/>
                </a:solidFill>
              </a:rPr>
              <a:t> score : "&lt;&lt;total;</a:t>
            </a:r>
          </a:p>
          <a:p>
            <a:pPr>
              <a:buNone/>
            </a:pPr>
            <a:r>
              <a:rPr lang="en-US" sz="2400" dirty="0" smtClean="0">
                <a:solidFill>
                  <a:schemeClr val="bg1"/>
                </a:solidFill>
              </a:rPr>
              <a:t>}</a:t>
            </a:r>
          </a:p>
          <a:p>
            <a:pPr>
              <a:buNone/>
            </a:pPr>
            <a:r>
              <a:rPr lang="en-US" sz="2400" dirty="0" smtClean="0">
                <a:solidFill>
                  <a:schemeClr val="bg1"/>
                </a:solidFill>
              </a:rPr>
              <a:t>};</a:t>
            </a:r>
            <a:endParaRPr lang="en-US" sz="2400" dirty="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US" sz="2400" dirty="0" smtClean="0">
                <a:solidFill>
                  <a:schemeClr val="bg1"/>
                </a:solidFill>
              </a:rPr>
              <a:t>void main()</a:t>
            </a:r>
          </a:p>
          <a:p>
            <a:pPr>
              <a:buNone/>
            </a:pP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clrscr</a:t>
            </a:r>
            <a:r>
              <a:rPr lang="en-US" sz="2400" dirty="0" smtClean="0">
                <a:solidFill>
                  <a:schemeClr val="bg1"/>
                </a:solidFill>
              </a:rPr>
              <a:t>();</a:t>
            </a:r>
          </a:p>
          <a:p>
            <a:pPr>
              <a:buNone/>
            </a:pPr>
            <a:r>
              <a:rPr lang="en-US" sz="2400" dirty="0" smtClean="0">
                <a:solidFill>
                  <a:schemeClr val="bg1"/>
                </a:solidFill>
              </a:rPr>
              <a:t>	result r;</a:t>
            </a:r>
          </a:p>
          <a:p>
            <a:pPr>
              <a:buNone/>
            </a:pPr>
            <a:r>
              <a:rPr lang="en-US" sz="2400" dirty="0" smtClean="0">
                <a:solidFill>
                  <a:schemeClr val="bg1"/>
                </a:solidFill>
              </a:rPr>
              <a:t>	</a:t>
            </a:r>
            <a:r>
              <a:rPr lang="en-US" sz="2400" dirty="0" err="1" smtClean="0">
                <a:solidFill>
                  <a:schemeClr val="bg1"/>
                </a:solidFill>
              </a:rPr>
              <a:t>r.get_no</a:t>
            </a: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r.get_marks</a:t>
            </a: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r.get_score</a:t>
            </a: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r.display</a:t>
            </a:r>
            <a:r>
              <a:rPr lang="en-US" sz="2400" dirty="0" smtClean="0">
                <a:solidFill>
                  <a:schemeClr val="bg1"/>
                </a:solidFill>
              </a:rPr>
              <a:t>();</a:t>
            </a:r>
          </a:p>
          <a:p>
            <a:pPr>
              <a:buNone/>
            </a:pPr>
            <a:r>
              <a:rPr lang="en-US" sz="2400" dirty="0" smtClean="0">
                <a:solidFill>
                  <a:schemeClr val="bg1"/>
                </a:solidFill>
              </a:rPr>
              <a:t>	</a:t>
            </a:r>
            <a:r>
              <a:rPr lang="en-US" sz="2400" dirty="0" err="1" smtClean="0">
                <a:solidFill>
                  <a:schemeClr val="bg1"/>
                </a:solidFill>
              </a:rPr>
              <a:t>getch</a:t>
            </a:r>
            <a:r>
              <a:rPr lang="en-US" sz="2400" dirty="0" smtClean="0">
                <a:solidFill>
                  <a:schemeClr val="bg1"/>
                </a:solidFill>
              </a:rPr>
              <a:t>();</a:t>
            </a:r>
          </a:p>
          <a:p>
            <a:pPr>
              <a:buNone/>
            </a:pPr>
            <a:r>
              <a:rPr lang="en-US" sz="2400" dirty="0" smtClean="0">
                <a:solidFill>
                  <a:schemeClr val="bg1"/>
                </a:solidFill>
              </a:rPr>
              <a:t>}</a:t>
            </a:r>
            <a:endParaRPr lang="en-US" sz="24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533400" y="1981200"/>
            <a:ext cx="8077200" cy="3786188"/>
          </a:xfrm>
          <a:prstGeom prst="rect">
            <a:avLst/>
          </a:prstGeom>
          <a:noFill/>
          <a:ln w="9525">
            <a:noFill/>
            <a:miter lim="800000"/>
            <a:headEnd/>
            <a:tailEnd/>
          </a:ln>
        </p:spPr>
        <p:txBody>
          <a:bodyPr>
            <a:spAutoFit/>
          </a:bodyPr>
          <a:lstStyle/>
          <a:p>
            <a:pPr algn="just"/>
            <a:r>
              <a:rPr lang="en-US" sz="2400">
                <a:solidFill>
                  <a:srgbClr val="FFFF00"/>
                </a:solidFill>
              </a:rPr>
              <a:t>Inheritance is the process by which new classes called </a:t>
            </a:r>
            <a:r>
              <a:rPr lang="en-US" sz="2400" i="1">
                <a:solidFill>
                  <a:srgbClr val="FFFF00"/>
                </a:solidFill>
              </a:rPr>
              <a:t>derived</a:t>
            </a:r>
            <a:r>
              <a:rPr lang="en-US" sz="2400">
                <a:solidFill>
                  <a:srgbClr val="FFFF00"/>
                </a:solidFill>
              </a:rPr>
              <a:t> classes are created from existing classes called </a:t>
            </a:r>
            <a:r>
              <a:rPr lang="en-US" sz="2400" i="1">
                <a:solidFill>
                  <a:srgbClr val="FFFF00"/>
                </a:solidFill>
              </a:rPr>
              <a:t>base </a:t>
            </a:r>
            <a:r>
              <a:rPr lang="en-US" sz="2400">
                <a:solidFill>
                  <a:srgbClr val="FFFF00"/>
                </a:solidFill>
              </a:rPr>
              <a:t>classes.</a:t>
            </a:r>
          </a:p>
          <a:p>
            <a:pPr algn="just"/>
            <a:endParaRPr lang="en-US" sz="2400">
              <a:solidFill>
                <a:srgbClr val="FFFF00"/>
              </a:solidFill>
            </a:endParaRPr>
          </a:p>
          <a:p>
            <a:pPr algn="just"/>
            <a:endParaRPr lang="en-US" sz="2400">
              <a:solidFill>
                <a:srgbClr val="FFFF00"/>
              </a:solidFill>
            </a:endParaRPr>
          </a:p>
          <a:p>
            <a:pPr algn="just"/>
            <a:endParaRPr lang="en-IN" sz="2400">
              <a:solidFill>
                <a:srgbClr val="FFFF00"/>
              </a:solidFill>
            </a:endParaRPr>
          </a:p>
          <a:p>
            <a:pPr algn="just"/>
            <a:r>
              <a:rPr lang="en-US" sz="2400">
                <a:solidFill>
                  <a:srgbClr val="FFFF00"/>
                </a:solidFill>
              </a:rPr>
              <a:t>The derived classes have all the features of the base class and the programmer can choose to add new features specific to the newly created derived class.</a:t>
            </a:r>
          </a:p>
          <a:p>
            <a:endParaRPr lang="en-US" sz="2400" b="1">
              <a:solidFill>
                <a:srgbClr val="FFFF00"/>
              </a:solidFill>
            </a:endParaRPr>
          </a:p>
        </p:txBody>
      </p:sp>
      <p:sp>
        <p:nvSpPr>
          <p:cNvPr id="5123" name="Rectangle 4"/>
          <p:cNvSpPr>
            <a:spLocks noChangeArrowheads="1"/>
          </p:cNvSpPr>
          <p:nvPr/>
        </p:nvSpPr>
        <p:spPr bwMode="auto">
          <a:xfrm>
            <a:off x="2667000" y="609600"/>
            <a:ext cx="3646488" cy="646113"/>
          </a:xfrm>
          <a:prstGeom prst="rect">
            <a:avLst/>
          </a:prstGeom>
          <a:noFill/>
          <a:ln w="9525">
            <a:noFill/>
            <a:miter lim="800000"/>
            <a:headEnd/>
            <a:tailEnd/>
          </a:ln>
        </p:spPr>
        <p:txBody>
          <a:bodyPr wrap="none">
            <a:spAutoFit/>
          </a:bodyPr>
          <a:lstStyle/>
          <a:p>
            <a:r>
              <a:rPr lang="en-IN" sz="3600" b="1">
                <a:solidFill>
                  <a:srgbClr val="FFFF00"/>
                </a:solidFill>
              </a:rPr>
              <a:t>C++ Inheritance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bg1"/>
                </a:solidFill>
              </a:rPr>
              <a:t>Sample Output</a:t>
            </a:r>
            <a:endParaRPr lang="en-US" dirty="0">
              <a:solidFill>
                <a:schemeClr val="bg1"/>
              </a:solidFill>
            </a:endParaRPr>
          </a:p>
        </p:txBody>
      </p:sp>
      <p:pic>
        <p:nvPicPr>
          <p:cNvPr id="1026" name="Picture 2"/>
          <p:cNvPicPr>
            <a:picLocks noGrp="1" noChangeAspect="1" noChangeArrowheads="1"/>
          </p:cNvPicPr>
          <p:nvPr>
            <p:ph idx="1"/>
          </p:nvPr>
        </p:nvPicPr>
        <p:blipFill>
          <a:blip r:embed="rId2"/>
          <a:stretch>
            <a:fillRect/>
          </a:stretch>
        </p:blipFill>
        <p:spPr bwMode="auto">
          <a:xfrm>
            <a:off x="1" y="1752600"/>
            <a:ext cx="9143999" cy="51054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1"/>
                </a:solidFill>
              </a:rPr>
              <a:t>The "is a" Relationship</a:t>
            </a:r>
            <a:endParaRPr lang="en-US" dirty="0">
              <a:solidFill>
                <a:schemeClr val="bg1"/>
              </a:solidFill>
            </a:endParaRPr>
          </a:p>
        </p:txBody>
      </p:sp>
      <p:sp>
        <p:nvSpPr>
          <p:cNvPr id="3" name="Content Placeholder 2"/>
          <p:cNvSpPr>
            <a:spLocks noGrp="1"/>
          </p:cNvSpPr>
          <p:nvPr>
            <p:ph idx="1"/>
          </p:nvPr>
        </p:nvSpPr>
        <p:spPr/>
        <p:txBody>
          <a:bodyPr/>
          <a:lstStyle/>
          <a:p>
            <a:pPr lvl="0" fontAlgn="base">
              <a:spcAft>
                <a:spcPct val="0"/>
              </a:spcAft>
              <a:buFontTx/>
              <a:buChar char="•"/>
            </a:pPr>
            <a:r>
              <a:rPr lang="en-US" altLang="en-US" kern="0" dirty="0">
                <a:solidFill>
                  <a:schemeClr val="bg1"/>
                </a:solidFill>
                <a:latin typeface="Arial"/>
                <a:cs typeface="Arial"/>
              </a:rPr>
              <a:t>Inheritance establishes an "is a" relationship between classes.</a:t>
            </a:r>
          </a:p>
          <a:p>
            <a:pPr lvl="1" fontAlgn="base">
              <a:spcAft>
                <a:spcPct val="0"/>
              </a:spcAft>
              <a:buFontTx/>
              <a:buChar char="–"/>
            </a:pPr>
            <a:r>
              <a:rPr lang="en-US" altLang="en-US" kern="0" dirty="0">
                <a:solidFill>
                  <a:schemeClr val="bg1"/>
                </a:solidFill>
                <a:latin typeface="Arial"/>
                <a:cs typeface="Arial"/>
              </a:rPr>
              <a:t>A poodle is a dog</a:t>
            </a:r>
          </a:p>
          <a:p>
            <a:pPr lvl="1" fontAlgn="base">
              <a:spcAft>
                <a:spcPct val="0"/>
              </a:spcAft>
              <a:buFontTx/>
              <a:buChar char="–"/>
            </a:pPr>
            <a:r>
              <a:rPr lang="en-US" altLang="en-US" kern="0" dirty="0">
                <a:solidFill>
                  <a:schemeClr val="bg1"/>
                </a:solidFill>
                <a:latin typeface="Arial"/>
                <a:cs typeface="Arial"/>
              </a:rPr>
              <a:t>A car is a vehicle</a:t>
            </a:r>
          </a:p>
          <a:p>
            <a:pPr lvl="1" fontAlgn="base">
              <a:spcAft>
                <a:spcPct val="0"/>
              </a:spcAft>
              <a:buFontTx/>
              <a:buChar char="–"/>
            </a:pPr>
            <a:r>
              <a:rPr lang="en-US" altLang="en-US" kern="0" dirty="0">
                <a:solidFill>
                  <a:schemeClr val="bg1"/>
                </a:solidFill>
                <a:latin typeface="Arial"/>
                <a:cs typeface="Arial"/>
              </a:rPr>
              <a:t>A flower is a plant</a:t>
            </a:r>
          </a:p>
          <a:p>
            <a:pPr lvl="1" fontAlgn="base">
              <a:spcAft>
                <a:spcPct val="0"/>
              </a:spcAft>
              <a:buFontTx/>
              <a:buChar char="–"/>
            </a:pPr>
            <a:r>
              <a:rPr lang="en-US" altLang="en-US" kern="0" dirty="0">
                <a:solidFill>
                  <a:schemeClr val="bg1"/>
                </a:solidFill>
                <a:latin typeface="Arial"/>
                <a:cs typeface="Arial"/>
              </a:rPr>
              <a:t>A football player is an athlete</a:t>
            </a:r>
          </a:p>
          <a:p>
            <a:endParaRPr lang="en-US" dirty="0">
              <a:solidFill>
                <a:schemeClr val="bg1"/>
              </a:solidFill>
            </a:endParaRPr>
          </a:p>
        </p:txBody>
      </p:sp>
      <p:sp>
        <p:nvSpPr>
          <p:cNvPr id="5" name="Slide Number Placeholder 4"/>
          <p:cNvSpPr>
            <a:spLocks noGrp="1"/>
          </p:cNvSpPr>
          <p:nvPr>
            <p:ph type="sldNum" sz="quarter" idx="12"/>
          </p:nvPr>
        </p:nvSpPr>
        <p:spPr/>
        <p:txBody>
          <a:bodyPr/>
          <a:lstStyle/>
          <a:p>
            <a:fld id="{1FFC834F-BCAD-4C47-9DE1-3D1137B00E0E}" type="slidenum">
              <a:rPr lang="en-US" smtClean="0"/>
              <a:pPr/>
              <a:t>5</a:t>
            </a:fld>
            <a:endParaRPr lang="en-US"/>
          </a:p>
        </p:txBody>
      </p:sp>
    </p:spTree>
    <p:extLst>
      <p:ext uri="{BB962C8B-B14F-4D97-AF65-F5344CB8AC3E}">
        <p14:creationId xmlns="" xmlns:p14="http://schemas.microsoft.com/office/powerpoint/2010/main" val="932882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457200" y="914400"/>
            <a:ext cx="8077200" cy="5478463"/>
          </a:xfrm>
          <a:prstGeom prst="rect">
            <a:avLst/>
          </a:prstGeom>
          <a:noFill/>
          <a:ln w="9525">
            <a:noFill/>
            <a:miter lim="800000"/>
            <a:headEnd/>
            <a:tailEnd/>
          </a:ln>
        </p:spPr>
        <p:txBody>
          <a:bodyPr>
            <a:spAutoFit/>
          </a:bodyPr>
          <a:lstStyle/>
          <a:p>
            <a:endParaRPr lang="en-US" sz="2400" b="1">
              <a:solidFill>
                <a:srgbClr val="FFFF00"/>
              </a:solidFill>
            </a:endParaRPr>
          </a:p>
          <a:p>
            <a:r>
              <a:rPr lang="en-US" sz="2800" b="1">
                <a:solidFill>
                  <a:srgbClr val="FFFF00"/>
                </a:solidFill>
              </a:rPr>
              <a:t>Features or Advantages of Inheritance: </a:t>
            </a:r>
            <a:endParaRPr lang="en-IN" sz="2800" b="1">
              <a:solidFill>
                <a:srgbClr val="FFFF00"/>
              </a:solidFill>
            </a:endParaRPr>
          </a:p>
          <a:p>
            <a:endParaRPr lang="en-US" sz="2000" b="1" i="1">
              <a:solidFill>
                <a:srgbClr val="FFFF00"/>
              </a:solidFill>
            </a:endParaRPr>
          </a:p>
          <a:p>
            <a:r>
              <a:rPr lang="en-US" sz="2800" b="1">
                <a:solidFill>
                  <a:srgbClr val="FFFF00"/>
                </a:solidFill>
              </a:rPr>
              <a:t>Reusability: </a:t>
            </a:r>
          </a:p>
          <a:p>
            <a:endParaRPr lang="en-IN" sz="2000">
              <a:solidFill>
                <a:srgbClr val="FFFF00"/>
              </a:solidFill>
            </a:endParaRPr>
          </a:p>
          <a:p>
            <a:pPr algn="just">
              <a:buFont typeface="Wingdings" pitchFamily="2" charset="2"/>
              <a:buChar char="ü"/>
            </a:pPr>
            <a:r>
              <a:rPr lang="en-US" sz="2400">
                <a:solidFill>
                  <a:srgbClr val="FFFF00"/>
                </a:solidFill>
              </a:rPr>
              <a:t>Inheritance helps the code to be reused in many situations. </a:t>
            </a:r>
          </a:p>
          <a:p>
            <a:pPr algn="just"/>
            <a:endParaRPr lang="en-IN" sz="2000" b="1">
              <a:solidFill>
                <a:srgbClr val="FFFF00"/>
              </a:solidFill>
            </a:endParaRPr>
          </a:p>
          <a:p>
            <a:pPr algn="just">
              <a:buFont typeface="Wingdings" pitchFamily="2" charset="2"/>
              <a:buChar char="ü"/>
            </a:pPr>
            <a:r>
              <a:rPr lang="en-US" sz="2400">
                <a:solidFill>
                  <a:srgbClr val="FFFF00"/>
                </a:solidFill>
              </a:rPr>
              <a:t>The base class is defined and once it is compiled, it need not be reworked. </a:t>
            </a:r>
          </a:p>
          <a:p>
            <a:pPr algn="just"/>
            <a:endParaRPr lang="en-IN" b="1">
              <a:solidFill>
                <a:srgbClr val="FFFF00"/>
              </a:solidFill>
            </a:endParaRPr>
          </a:p>
          <a:p>
            <a:pPr algn="just">
              <a:buFont typeface="Wingdings" pitchFamily="2" charset="2"/>
              <a:buChar char="ü"/>
            </a:pPr>
            <a:r>
              <a:rPr lang="en-US" sz="2400">
                <a:solidFill>
                  <a:srgbClr val="FFFF00"/>
                </a:solidFill>
              </a:rPr>
              <a:t>Using the concept of inheritance, the programmer can create as many derived classes from the base class as needed while adding specific features to each derived class as needed. </a:t>
            </a:r>
            <a:endParaRPr lang="en-IN" sz="2400">
              <a:solidFill>
                <a:srgbClr val="FFFF00"/>
              </a:solidFill>
            </a:endParaRPr>
          </a:p>
        </p:txBody>
      </p:sp>
      <p:sp>
        <p:nvSpPr>
          <p:cNvPr id="6147" name="Rectangle 4"/>
          <p:cNvSpPr>
            <a:spLocks noChangeArrowheads="1"/>
          </p:cNvSpPr>
          <p:nvPr/>
        </p:nvSpPr>
        <p:spPr bwMode="auto">
          <a:xfrm>
            <a:off x="2590800" y="228600"/>
            <a:ext cx="3646488" cy="646113"/>
          </a:xfrm>
          <a:prstGeom prst="rect">
            <a:avLst/>
          </a:prstGeom>
          <a:noFill/>
          <a:ln w="9525">
            <a:noFill/>
            <a:miter lim="800000"/>
            <a:headEnd/>
            <a:tailEnd/>
          </a:ln>
        </p:spPr>
        <p:txBody>
          <a:bodyPr wrap="none">
            <a:spAutoFit/>
          </a:bodyPr>
          <a:lstStyle/>
          <a:p>
            <a:r>
              <a:rPr lang="en-IN" sz="3600" b="1">
                <a:solidFill>
                  <a:srgbClr val="FFFF00"/>
                </a:solidFill>
              </a:rPr>
              <a:t>C++ Inheritance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457200" y="914400"/>
            <a:ext cx="8077200" cy="4894263"/>
          </a:xfrm>
          <a:prstGeom prst="rect">
            <a:avLst/>
          </a:prstGeom>
          <a:noFill/>
          <a:ln w="9525">
            <a:noFill/>
            <a:miter lim="800000"/>
            <a:headEnd/>
            <a:tailEnd/>
          </a:ln>
        </p:spPr>
        <p:txBody>
          <a:bodyPr>
            <a:spAutoFit/>
          </a:bodyPr>
          <a:lstStyle/>
          <a:p>
            <a:endParaRPr lang="en-US" sz="2400" b="1">
              <a:solidFill>
                <a:srgbClr val="FFFF00"/>
              </a:solidFill>
            </a:endParaRPr>
          </a:p>
          <a:p>
            <a:r>
              <a:rPr lang="en-US" sz="2800" b="1">
                <a:solidFill>
                  <a:srgbClr val="FFFF00"/>
                </a:solidFill>
              </a:rPr>
              <a:t>Features or Advantages of Inheritance: </a:t>
            </a:r>
            <a:endParaRPr lang="en-IN" sz="2800" b="1">
              <a:solidFill>
                <a:srgbClr val="FFFF00"/>
              </a:solidFill>
            </a:endParaRPr>
          </a:p>
          <a:p>
            <a:endParaRPr lang="en-US" sz="2000" b="1" i="1">
              <a:solidFill>
                <a:srgbClr val="FFFF00"/>
              </a:solidFill>
            </a:endParaRPr>
          </a:p>
          <a:p>
            <a:pPr>
              <a:buFont typeface="Wingdings" pitchFamily="2" charset="2"/>
              <a:buChar char="ü"/>
            </a:pPr>
            <a:r>
              <a:rPr lang="en-US" sz="2400" b="1" i="1">
                <a:solidFill>
                  <a:srgbClr val="FFFF00"/>
                </a:solidFill>
              </a:rPr>
              <a:t>Saves Time and Effort:</a:t>
            </a:r>
          </a:p>
          <a:p>
            <a:r>
              <a:rPr lang="en-US" sz="2400" b="1" i="1">
                <a:solidFill>
                  <a:srgbClr val="FFFF00"/>
                </a:solidFill>
              </a:rPr>
              <a:t> </a:t>
            </a:r>
            <a:endParaRPr lang="en-IN" sz="2400">
              <a:solidFill>
                <a:srgbClr val="FFFF00"/>
              </a:solidFill>
            </a:endParaRPr>
          </a:p>
          <a:p>
            <a:pPr algn="just"/>
            <a:r>
              <a:rPr lang="en-US" sz="2400">
                <a:solidFill>
                  <a:srgbClr val="FFFF00"/>
                </a:solidFill>
              </a:rPr>
              <a:t>The above concept of reusability achieved by inheritance saves the programmer time and effort. The main code written can be reused in various situations as needed.</a:t>
            </a:r>
          </a:p>
          <a:p>
            <a:pPr algn="just"/>
            <a:endParaRPr lang="en-US" sz="2400">
              <a:solidFill>
                <a:srgbClr val="FFFF00"/>
              </a:solidFill>
            </a:endParaRPr>
          </a:p>
          <a:p>
            <a:pPr algn="just">
              <a:buFont typeface="Wingdings" pitchFamily="2" charset="2"/>
              <a:buChar char="ü"/>
            </a:pPr>
            <a:r>
              <a:rPr lang="en-US" sz="2400" b="1">
                <a:solidFill>
                  <a:srgbClr val="FFFF00"/>
                </a:solidFill>
              </a:rPr>
              <a:t>Increases Program Structure which results in greater reliability</a:t>
            </a:r>
            <a:r>
              <a:rPr lang="en-US" sz="2400" b="1" i="1">
                <a:solidFill>
                  <a:srgbClr val="FFFF00"/>
                </a:solidFill>
              </a:rPr>
              <a:t>.</a:t>
            </a:r>
            <a:endParaRPr lang="en-IN" sz="2400" b="1">
              <a:solidFill>
                <a:srgbClr val="FFFF00"/>
              </a:solidFill>
            </a:endParaRPr>
          </a:p>
          <a:p>
            <a:pPr algn="just"/>
            <a:endParaRPr lang="en-US" sz="2400">
              <a:solidFill>
                <a:srgbClr val="FFFF00"/>
              </a:solidFill>
            </a:endParaRPr>
          </a:p>
          <a:p>
            <a:endParaRPr lang="en-IN" sz="2400">
              <a:solidFill>
                <a:srgbClr val="FFFF00"/>
              </a:solidFill>
            </a:endParaRPr>
          </a:p>
        </p:txBody>
      </p:sp>
      <p:sp>
        <p:nvSpPr>
          <p:cNvPr id="7171" name="Rectangle 4"/>
          <p:cNvSpPr>
            <a:spLocks noChangeArrowheads="1"/>
          </p:cNvSpPr>
          <p:nvPr/>
        </p:nvSpPr>
        <p:spPr bwMode="auto">
          <a:xfrm>
            <a:off x="2590800" y="228600"/>
            <a:ext cx="3646488" cy="646113"/>
          </a:xfrm>
          <a:prstGeom prst="rect">
            <a:avLst/>
          </a:prstGeom>
          <a:noFill/>
          <a:ln w="9525">
            <a:noFill/>
            <a:miter lim="800000"/>
            <a:headEnd/>
            <a:tailEnd/>
          </a:ln>
        </p:spPr>
        <p:txBody>
          <a:bodyPr wrap="none">
            <a:spAutoFit/>
          </a:bodyPr>
          <a:lstStyle/>
          <a:p>
            <a:r>
              <a:rPr lang="en-IN" sz="3600" b="1">
                <a:solidFill>
                  <a:srgbClr val="FFFF00"/>
                </a:solidFill>
              </a:rPr>
              <a:t>C++ Inheritance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solidFill>
                  <a:schemeClr val="bg1"/>
                </a:solidFill>
                <a:ea typeface="MS Mincho" charset="-128"/>
              </a:rPr>
              <a:t>Advantages of inheritance</a:t>
            </a:r>
            <a:endParaRPr lang="en-US">
              <a:solidFill>
                <a:schemeClr val="bg1"/>
              </a:solidFill>
              <a:latin typeface="Courier New" pitchFamily="49" charset="0"/>
              <a:cs typeface="Times New Roman" pitchFamily="18" charset="0"/>
            </a:endParaRPr>
          </a:p>
        </p:txBody>
      </p:sp>
      <p:sp>
        <p:nvSpPr>
          <p:cNvPr id="6147" name="Rectangle 3"/>
          <p:cNvSpPr>
            <a:spLocks noGrp="1" noChangeArrowheads="1"/>
          </p:cNvSpPr>
          <p:nvPr>
            <p:ph type="body" idx="1"/>
          </p:nvPr>
        </p:nvSpPr>
        <p:spPr>
          <a:xfrm>
            <a:off x="609600" y="1752600"/>
            <a:ext cx="7772400" cy="4419600"/>
          </a:xfrm>
        </p:spPr>
        <p:txBody>
          <a:bodyPr/>
          <a:lstStyle/>
          <a:p>
            <a:pPr>
              <a:lnSpc>
                <a:spcPct val="90000"/>
              </a:lnSpc>
            </a:pPr>
            <a:r>
              <a:rPr lang="en-US" dirty="0">
                <a:solidFill>
                  <a:schemeClr val="bg1"/>
                </a:solidFill>
                <a:ea typeface="MS Mincho" charset="-128"/>
              </a:rPr>
              <a:t>When a class inherits from another class, there are </a:t>
            </a:r>
            <a:r>
              <a:rPr lang="en-US" dirty="0">
                <a:solidFill>
                  <a:schemeClr val="bg1"/>
                </a:solidFill>
                <a:effectLst>
                  <a:outerShdw blurRad="38100" dist="38100" dir="2700000" algn="tl">
                    <a:srgbClr val="000000"/>
                  </a:outerShdw>
                </a:effectLst>
                <a:ea typeface="MS Mincho" charset="-128"/>
              </a:rPr>
              <a:t>three</a:t>
            </a:r>
            <a:r>
              <a:rPr lang="en-US" dirty="0">
                <a:solidFill>
                  <a:schemeClr val="bg1"/>
                </a:solidFill>
                <a:ea typeface="MS Mincho" charset="-128"/>
              </a:rPr>
              <a:t> benefits:</a:t>
            </a:r>
          </a:p>
          <a:p>
            <a:pPr>
              <a:lnSpc>
                <a:spcPct val="90000"/>
              </a:lnSpc>
            </a:pPr>
            <a:r>
              <a:rPr lang="en-US" dirty="0">
                <a:solidFill>
                  <a:schemeClr val="bg1"/>
                </a:solidFill>
                <a:ea typeface="MS Mincho" charset="-128"/>
              </a:rPr>
              <a:t>(1) You can </a:t>
            </a:r>
            <a:r>
              <a:rPr lang="en-US" i="1" u="sng" dirty="0">
                <a:solidFill>
                  <a:schemeClr val="bg1"/>
                </a:solidFill>
                <a:ea typeface="MS Mincho" charset="-128"/>
              </a:rPr>
              <a:t>reuse</a:t>
            </a:r>
            <a:r>
              <a:rPr lang="en-US" dirty="0">
                <a:solidFill>
                  <a:schemeClr val="bg1"/>
                </a:solidFill>
                <a:ea typeface="MS Mincho" charset="-128"/>
              </a:rPr>
              <a:t> the methods and data of the existing class</a:t>
            </a:r>
            <a:endParaRPr lang="en-US" dirty="0">
              <a:solidFill>
                <a:schemeClr val="bg1"/>
              </a:solidFill>
              <a:latin typeface="Courier New" pitchFamily="49" charset="0"/>
              <a:cs typeface="Times New Roman" pitchFamily="18" charset="0"/>
            </a:endParaRPr>
          </a:p>
          <a:p>
            <a:pPr>
              <a:lnSpc>
                <a:spcPct val="90000"/>
              </a:lnSpc>
              <a:buFontTx/>
              <a:buNone/>
            </a:pPr>
            <a:r>
              <a:rPr lang="en-US" dirty="0">
                <a:solidFill>
                  <a:schemeClr val="bg1"/>
                </a:solidFill>
                <a:ea typeface="MS Mincho" charset="-128"/>
              </a:rPr>
              <a:t>	(2) You can </a:t>
            </a:r>
            <a:r>
              <a:rPr lang="en-US" i="1" u="sng" dirty="0">
                <a:solidFill>
                  <a:schemeClr val="bg1"/>
                </a:solidFill>
                <a:ea typeface="MS Mincho" charset="-128"/>
              </a:rPr>
              <a:t>extend</a:t>
            </a:r>
            <a:r>
              <a:rPr lang="en-US" dirty="0">
                <a:solidFill>
                  <a:schemeClr val="bg1"/>
                </a:solidFill>
                <a:ea typeface="MS Mincho" charset="-128"/>
              </a:rPr>
              <a:t> the existing class by adding new data and new methods</a:t>
            </a:r>
            <a:endParaRPr lang="en-US" dirty="0">
              <a:solidFill>
                <a:schemeClr val="bg1"/>
              </a:solidFill>
              <a:latin typeface="Courier New" pitchFamily="49" charset="0"/>
              <a:cs typeface="Times New Roman" pitchFamily="18" charset="0"/>
            </a:endParaRPr>
          </a:p>
          <a:p>
            <a:pPr>
              <a:lnSpc>
                <a:spcPct val="90000"/>
              </a:lnSpc>
              <a:buFontTx/>
              <a:buNone/>
            </a:pPr>
            <a:r>
              <a:rPr lang="en-US" dirty="0">
                <a:solidFill>
                  <a:schemeClr val="bg1"/>
                </a:solidFill>
                <a:ea typeface="MS Mincho" charset="-128"/>
              </a:rPr>
              <a:t>	(3) You can </a:t>
            </a:r>
            <a:r>
              <a:rPr lang="en-US" i="1" u="sng" dirty="0">
                <a:solidFill>
                  <a:schemeClr val="bg1"/>
                </a:solidFill>
                <a:ea typeface="MS Mincho" charset="-128"/>
              </a:rPr>
              <a:t>modify</a:t>
            </a:r>
            <a:r>
              <a:rPr lang="en-US" dirty="0">
                <a:solidFill>
                  <a:schemeClr val="bg1"/>
                </a:solidFill>
                <a:ea typeface="MS Mincho" charset="-128"/>
              </a:rPr>
              <a:t> the existing class by overloading its methods with your own implementations</a:t>
            </a:r>
            <a:r>
              <a:rPr lang="en-US" dirty="0">
                <a:solidFill>
                  <a:schemeClr val="bg1"/>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solidFill>
                  <a:schemeClr val="bg1"/>
                </a:solidFill>
                <a:ea typeface="MS Mincho" charset="-128"/>
              </a:rPr>
              <a:t>Rules for building a class hierarchy</a:t>
            </a:r>
            <a:r>
              <a:rPr lang="en-US">
                <a:solidFill>
                  <a:schemeClr val="bg1"/>
                </a:solidFill>
              </a:rPr>
              <a:t> </a:t>
            </a:r>
          </a:p>
        </p:txBody>
      </p:sp>
      <p:sp>
        <p:nvSpPr>
          <p:cNvPr id="11267" name="Rectangle 3"/>
          <p:cNvSpPr>
            <a:spLocks noGrp="1" noChangeArrowheads="1"/>
          </p:cNvSpPr>
          <p:nvPr>
            <p:ph type="body" idx="1"/>
          </p:nvPr>
        </p:nvSpPr>
        <p:spPr/>
        <p:txBody>
          <a:bodyPr/>
          <a:lstStyle/>
          <a:p>
            <a:pPr>
              <a:lnSpc>
                <a:spcPct val="90000"/>
              </a:lnSpc>
            </a:pPr>
            <a:r>
              <a:rPr lang="en-US" sz="2800">
                <a:solidFill>
                  <a:schemeClr val="bg1"/>
                </a:solidFill>
                <a:cs typeface="Times New Roman" pitchFamily="18" charset="0"/>
              </a:rPr>
              <a:t>Derived classes are </a:t>
            </a:r>
            <a:r>
              <a:rPr lang="en-US" sz="2800" u="sng">
                <a:solidFill>
                  <a:schemeClr val="bg1"/>
                </a:solidFill>
                <a:effectLst>
                  <a:outerShdw blurRad="38100" dist="38100" dir="2700000" algn="tl">
                    <a:srgbClr val="000000"/>
                  </a:outerShdw>
                </a:effectLst>
                <a:cs typeface="Times New Roman" pitchFamily="18" charset="0"/>
              </a:rPr>
              <a:t>special cases</a:t>
            </a:r>
            <a:r>
              <a:rPr lang="en-US" sz="2800">
                <a:solidFill>
                  <a:schemeClr val="bg1"/>
                </a:solidFill>
                <a:cs typeface="Times New Roman" pitchFamily="18" charset="0"/>
              </a:rPr>
              <a:t> of base classes</a:t>
            </a:r>
            <a:endParaRPr lang="en-US" sz="2800">
              <a:solidFill>
                <a:schemeClr val="bg1"/>
              </a:solidFill>
              <a:latin typeface="Courier New" pitchFamily="49" charset="0"/>
              <a:cs typeface="Courier New" pitchFamily="49" charset="0"/>
            </a:endParaRPr>
          </a:p>
          <a:p>
            <a:pPr>
              <a:lnSpc>
                <a:spcPct val="90000"/>
              </a:lnSpc>
            </a:pPr>
            <a:r>
              <a:rPr lang="en-US" sz="2800">
                <a:solidFill>
                  <a:schemeClr val="bg1"/>
                </a:solidFill>
                <a:cs typeface="Times New Roman" pitchFamily="18" charset="0"/>
              </a:rPr>
              <a:t>A derived class </a:t>
            </a:r>
            <a:r>
              <a:rPr lang="en-US" sz="2800" u="sng">
                <a:solidFill>
                  <a:schemeClr val="bg1"/>
                </a:solidFill>
                <a:effectLst>
                  <a:outerShdw blurRad="38100" dist="38100" dir="2700000" algn="tl">
                    <a:srgbClr val="000000"/>
                  </a:outerShdw>
                </a:effectLst>
                <a:cs typeface="Times New Roman" pitchFamily="18" charset="0"/>
              </a:rPr>
              <a:t>can also serve</a:t>
            </a:r>
            <a:r>
              <a:rPr lang="en-US" sz="2800">
                <a:solidFill>
                  <a:schemeClr val="bg1"/>
                </a:solidFill>
                <a:cs typeface="Times New Roman" pitchFamily="18" charset="0"/>
              </a:rPr>
              <a:t> as a base class for new classes.</a:t>
            </a:r>
            <a:endParaRPr lang="en-US" sz="2800">
              <a:solidFill>
                <a:schemeClr val="bg1"/>
              </a:solidFill>
              <a:latin typeface="Courier New" pitchFamily="49" charset="0"/>
              <a:cs typeface="Courier New" pitchFamily="49" charset="0"/>
            </a:endParaRPr>
          </a:p>
          <a:p>
            <a:pPr>
              <a:lnSpc>
                <a:spcPct val="90000"/>
              </a:lnSpc>
            </a:pPr>
            <a:r>
              <a:rPr lang="en-US" sz="2800">
                <a:solidFill>
                  <a:schemeClr val="bg1"/>
                </a:solidFill>
                <a:cs typeface="Times New Roman" pitchFamily="18" charset="0"/>
              </a:rPr>
              <a:t>There is no limit on the </a:t>
            </a:r>
            <a:r>
              <a:rPr lang="en-US" sz="2800" u="sng">
                <a:solidFill>
                  <a:schemeClr val="bg1"/>
                </a:solidFill>
                <a:effectLst>
                  <a:outerShdw blurRad="38100" dist="38100" dir="2700000" algn="tl">
                    <a:srgbClr val="000000"/>
                  </a:outerShdw>
                </a:effectLst>
                <a:cs typeface="Times New Roman" pitchFamily="18" charset="0"/>
              </a:rPr>
              <a:t>depth of inheritance</a:t>
            </a:r>
            <a:r>
              <a:rPr lang="en-US" sz="2800">
                <a:solidFill>
                  <a:schemeClr val="bg1"/>
                </a:solidFill>
                <a:cs typeface="Times New Roman" pitchFamily="18" charset="0"/>
              </a:rPr>
              <a:t> allowed in C++ (as far as it is within the limits of your compiler)</a:t>
            </a:r>
            <a:endParaRPr lang="en-US" sz="2800">
              <a:solidFill>
                <a:schemeClr val="bg1"/>
              </a:solidFill>
              <a:latin typeface="Courier New" pitchFamily="49" charset="0"/>
              <a:cs typeface="Courier New" pitchFamily="49" charset="0"/>
            </a:endParaRPr>
          </a:p>
          <a:p>
            <a:pPr>
              <a:lnSpc>
                <a:spcPct val="90000"/>
              </a:lnSpc>
            </a:pPr>
            <a:r>
              <a:rPr lang="en-US" sz="2800">
                <a:solidFill>
                  <a:schemeClr val="bg1"/>
                </a:solidFill>
                <a:ea typeface="MS Mincho" charset="-128"/>
              </a:rPr>
              <a:t>It is possible for a class to be a base class for </a:t>
            </a:r>
            <a:r>
              <a:rPr lang="en-US" sz="2800" u="sng">
                <a:solidFill>
                  <a:schemeClr val="bg1"/>
                </a:solidFill>
                <a:effectLst>
                  <a:outerShdw blurRad="38100" dist="38100" dir="2700000" algn="tl">
                    <a:srgbClr val="000000"/>
                  </a:outerShdw>
                </a:effectLst>
                <a:ea typeface="MS Mincho" charset="-128"/>
              </a:rPr>
              <a:t>more than one</a:t>
            </a:r>
            <a:r>
              <a:rPr lang="en-US" sz="2800">
                <a:solidFill>
                  <a:schemeClr val="bg1"/>
                </a:solidFill>
                <a:ea typeface="MS Mincho" charset="-128"/>
              </a:rPr>
              <a:t> derived class</a:t>
            </a:r>
            <a:r>
              <a:rPr lang="en-US" sz="2800">
                <a:solidFill>
                  <a:schemeClr val="bg1"/>
                </a:solidFill>
              </a:rPr>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1748</Words>
  <Application>Microsoft Office PowerPoint</Application>
  <PresentationFormat>On-screen Show (4:3)</PresentationFormat>
  <Paragraphs>421</Paragraphs>
  <Slides>40</Slides>
  <Notes>22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Slide 1</vt:lpstr>
      <vt:lpstr>Arrange concepts into an inheritance hierarchy </vt:lpstr>
      <vt:lpstr>Slide 3</vt:lpstr>
      <vt:lpstr>Slide 4</vt:lpstr>
      <vt:lpstr>The "is a" Relationship</vt:lpstr>
      <vt:lpstr>Slide 6</vt:lpstr>
      <vt:lpstr>Slide 7</vt:lpstr>
      <vt:lpstr>Advantages of inheritance</vt:lpstr>
      <vt:lpstr>Rules for building a class hierarchy </vt:lpstr>
      <vt:lpstr>Slide 10</vt:lpstr>
      <vt:lpstr>Inheritance – Terminology and Notation in C++</vt:lpstr>
      <vt:lpstr>Back to the ‘is a’ Relationship</vt:lpstr>
      <vt:lpstr>Inheritance and accessibility</vt:lpstr>
      <vt:lpstr>Slide 14</vt:lpstr>
      <vt:lpstr>Slide 15</vt:lpstr>
      <vt:lpstr>Slide 16</vt:lpstr>
      <vt:lpstr>Slide 17</vt:lpstr>
      <vt:lpstr>Inheritance vs. Access </vt:lpstr>
      <vt:lpstr>Inheritance vs. Access</vt:lpstr>
      <vt:lpstr>Inheritance vs. Access</vt:lpstr>
      <vt:lpstr>Inheritance vs. Access</vt:lpstr>
      <vt:lpstr>Constructors and Destructors in Base and Derived Classes</vt:lpstr>
      <vt:lpstr>Slide 23</vt:lpstr>
      <vt:lpstr>Slide 24</vt:lpstr>
      <vt:lpstr>Slide 25</vt:lpstr>
      <vt:lpstr>Slide 26</vt:lpstr>
      <vt:lpstr>Slide 27</vt:lpstr>
      <vt:lpstr>Slide 28</vt:lpstr>
      <vt:lpstr>Slide 29</vt:lpstr>
      <vt:lpstr>Slide 30</vt:lpstr>
      <vt:lpstr>Slide 31</vt:lpstr>
      <vt:lpstr>? Any Questions Please</vt:lpstr>
      <vt:lpstr>Board Question</vt:lpstr>
      <vt:lpstr>Slide 34</vt:lpstr>
      <vt:lpstr>Slide 35</vt:lpstr>
      <vt:lpstr>Slide 36</vt:lpstr>
      <vt:lpstr>Slide 37</vt:lpstr>
      <vt:lpstr>Slide 38</vt:lpstr>
      <vt:lpstr>Slide 39</vt:lpstr>
      <vt:lpstr>Sample Output</vt:lpstr>
    </vt:vector>
  </TitlesOfParts>
  <Company>aas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PC-22</dc:creator>
  <cp:lastModifiedBy>Server</cp:lastModifiedBy>
  <cp:revision>80</cp:revision>
  <dcterms:created xsi:type="dcterms:W3CDTF">2011-08-01T11:55:59Z</dcterms:created>
  <dcterms:modified xsi:type="dcterms:W3CDTF">2018-12-10T10:28:42Z</dcterms:modified>
</cp:coreProperties>
</file>